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72" r:id="rId8"/>
    <p:sldId id="273" r:id="rId9"/>
    <p:sldId id="274" r:id="rId10"/>
    <p:sldId id="275" r:id="rId11"/>
    <p:sldId id="276" r:id="rId12"/>
    <p:sldId id="277" r:id="rId13"/>
    <p:sldId id="278" r:id="rId14"/>
    <p:sldId id="279" r:id="rId15"/>
    <p:sldId id="280" r:id="rId16"/>
    <p:sldId id="288" r:id="rId17"/>
    <p:sldId id="290" r:id="rId18"/>
    <p:sldId id="291" r:id="rId19"/>
    <p:sldId id="292" r:id="rId20"/>
    <p:sldId id="289" r:id="rId21"/>
    <p:sldId id="281" r:id="rId22"/>
    <p:sldId id="282" r:id="rId23"/>
    <p:sldId id="283" r:id="rId24"/>
    <p:sldId id="284" r:id="rId25"/>
    <p:sldId id="285" r:id="rId26"/>
    <p:sldId id="286" r:id="rId27"/>
    <p:sldId id="28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03" autoAdjust="0"/>
    <p:restoredTop sz="94660"/>
  </p:normalViewPr>
  <p:slideViewPr>
    <p:cSldViewPr snapToGrid="0">
      <p:cViewPr varScale="1">
        <p:scale>
          <a:sx n="85" d="100"/>
          <a:sy n="85" d="100"/>
        </p:scale>
        <p:origin x="-61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0B91FD-C340-4B63-9FF0-75879DFADBEB}"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IN"/>
        </a:p>
      </dgm:t>
    </dgm:pt>
    <dgm:pt modelId="{6E9CC6C0-A0AC-4581-BB14-CF7472CCF9B5}">
      <dgm:prSet phldrT="[Text]"/>
      <dgm:spPr/>
      <dgm:t>
        <a:bodyPr/>
        <a:lstStyle/>
        <a:p>
          <a:r>
            <a:rPr lang="en-US" dirty="0"/>
            <a:t>Types </a:t>
          </a:r>
          <a:endParaRPr lang="en-IN" dirty="0"/>
        </a:p>
      </dgm:t>
    </dgm:pt>
    <dgm:pt modelId="{152AEA58-796E-4DEB-9F27-02A8303DA6DE}" type="parTrans" cxnId="{954B514D-BE14-4A4C-B763-7D35132811A1}">
      <dgm:prSet/>
      <dgm:spPr/>
      <dgm:t>
        <a:bodyPr/>
        <a:lstStyle/>
        <a:p>
          <a:endParaRPr lang="en-IN"/>
        </a:p>
      </dgm:t>
    </dgm:pt>
    <dgm:pt modelId="{41F5D510-9B28-479A-B888-C1050BBEAE96}" type="sibTrans" cxnId="{954B514D-BE14-4A4C-B763-7D35132811A1}">
      <dgm:prSet/>
      <dgm:spPr/>
      <dgm:t>
        <a:bodyPr/>
        <a:lstStyle/>
        <a:p>
          <a:endParaRPr lang="en-IN"/>
        </a:p>
      </dgm:t>
    </dgm:pt>
    <dgm:pt modelId="{1CD911D7-908A-4DC8-8BB5-A7DF937AEB1C}">
      <dgm:prSet phldrT="[Text]"/>
      <dgm:spPr/>
      <dgm:t>
        <a:bodyPr/>
        <a:lstStyle/>
        <a:p>
          <a:r>
            <a:rPr lang="en-US" dirty="0"/>
            <a:t>absolute</a:t>
          </a:r>
          <a:endParaRPr lang="en-IN" dirty="0"/>
        </a:p>
      </dgm:t>
    </dgm:pt>
    <dgm:pt modelId="{6E22AB3C-EDE1-4AD3-A6D5-E2A8372D4C53}" type="parTrans" cxnId="{425786D0-AABB-482B-8B6D-F08762E29090}">
      <dgm:prSet/>
      <dgm:spPr/>
      <dgm:t>
        <a:bodyPr/>
        <a:lstStyle/>
        <a:p>
          <a:endParaRPr lang="en-IN"/>
        </a:p>
      </dgm:t>
    </dgm:pt>
    <dgm:pt modelId="{F2B424F7-AA32-4670-87B1-B29213880C48}" type="sibTrans" cxnId="{425786D0-AABB-482B-8B6D-F08762E29090}">
      <dgm:prSet/>
      <dgm:spPr/>
      <dgm:t>
        <a:bodyPr/>
        <a:lstStyle/>
        <a:p>
          <a:endParaRPr lang="en-IN"/>
        </a:p>
      </dgm:t>
    </dgm:pt>
    <dgm:pt modelId="{C2C9D563-359D-4364-A45D-F8B9300915D4}">
      <dgm:prSet phldrT="[Text]"/>
      <dgm:spPr/>
      <dgm:t>
        <a:bodyPr/>
        <a:lstStyle/>
        <a:p>
          <a:r>
            <a:rPr lang="en-US" dirty="0"/>
            <a:t>relative</a:t>
          </a:r>
          <a:endParaRPr lang="en-IN" dirty="0"/>
        </a:p>
      </dgm:t>
    </dgm:pt>
    <dgm:pt modelId="{6560542C-1E70-49AE-8185-CDD0E9DFBC39}" type="parTrans" cxnId="{03707D0C-1ECE-48F4-A04C-BFD4B4E2C39A}">
      <dgm:prSet/>
      <dgm:spPr/>
      <dgm:t>
        <a:bodyPr/>
        <a:lstStyle/>
        <a:p>
          <a:endParaRPr lang="en-IN"/>
        </a:p>
      </dgm:t>
    </dgm:pt>
    <dgm:pt modelId="{270DBAE1-CD25-4827-9DCD-88D68DC71F08}" type="sibTrans" cxnId="{03707D0C-1ECE-48F4-A04C-BFD4B4E2C39A}">
      <dgm:prSet/>
      <dgm:spPr/>
      <dgm:t>
        <a:bodyPr/>
        <a:lstStyle/>
        <a:p>
          <a:endParaRPr lang="en-IN"/>
        </a:p>
      </dgm:t>
    </dgm:pt>
    <dgm:pt modelId="{CBEAF1AD-9278-48C6-BF87-4B6DAC8DBCB5}" type="pres">
      <dgm:prSet presAssocID="{5D0B91FD-C340-4B63-9FF0-75879DFADBEB}" presName="diagram" presStyleCnt="0">
        <dgm:presLayoutVars>
          <dgm:chPref val="1"/>
          <dgm:dir/>
          <dgm:animOne val="branch"/>
          <dgm:animLvl val="lvl"/>
          <dgm:resizeHandles/>
        </dgm:presLayoutVars>
      </dgm:prSet>
      <dgm:spPr/>
      <dgm:t>
        <a:bodyPr/>
        <a:lstStyle/>
        <a:p>
          <a:endParaRPr lang="en-US"/>
        </a:p>
      </dgm:t>
    </dgm:pt>
    <dgm:pt modelId="{A733AA5C-802B-432D-8407-F96E5039EFA3}" type="pres">
      <dgm:prSet presAssocID="{6E9CC6C0-A0AC-4581-BB14-CF7472CCF9B5}" presName="root" presStyleCnt="0"/>
      <dgm:spPr/>
    </dgm:pt>
    <dgm:pt modelId="{DC012ABE-A4BC-4A9D-B517-6A2E5C2E9DDE}" type="pres">
      <dgm:prSet presAssocID="{6E9CC6C0-A0AC-4581-BB14-CF7472CCF9B5}" presName="rootComposite" presStyleCnt="0"/>
      <dgm:spPr/>
    </dgm:pt>
    <dgm:pt modelId="{E9B7931D-F7C7-4C70-92BE-C3B85482E234}" type="pres">
      <dgm:prSet presAssocID="{6E9CC6C0-A0AC-4581-BB14-CF7472CCF9B5}" presName="rootText" presStyleLbl="node1" presStyleIdx="0" presStyleCnt="1"/>
      <dgm:spPr/>
      <dgm:t>
        <a:bodyPr/>
        <a:lstStyle/>
        <a:p>
          <a:endParaRPr lang="en-US"/>
        </a:p>
      </dgm:t>
    </dgm:pt>
    <dgm:pt modelId="{58330081-603E-4CB9-9E8F-1244F4D1C41E}" type="pres">
      <dgm:prSet presAssocID="{6E9CC6C0-A0AC-4581-BB14-CF7472CCF9B5}" presName="rootConnector" presStyleLbl="node1" presStyleIdx="0" presStyleCnt="1"/>
      <dgm:spPr/>
      <dgm:t>
        <a:bodyPr/>
        <a:lstStyle/>
        <a:p>
          <a:endParaRPr lang="en-US"/>
        </a:p>
      </dgm:t>
    </dgm:pt>
    <dgm:pt modelId="{FFA26E8B-070F-46E8-8C3C-DFD084FA6FE0}" type="pres">
      <dgm:prSet presAssocID="{6E9CC6C0-A0AC-4581-BB14-CF7472CCF9B5}" presName="childShape" presStyleCnt="0"/>
      <dgm:spPr/>
    </dgm:pt>
    <dgm:pt modelId="{D3D9476A-120D-41AD-8CE0-9FD8754D3A8E}" type="pres">
      <dgm:prSet presAssocID="{6E22AB3C-EDE1-4AD3-A6D5-E2A8372D4C53}" presName="Name13" presStyleLbl="parChTrans1D2" presStyleIdx="0" presStyleCnt="2"/>
      <dgm:spPr/>
      <dgm:t>
        <a:bodyPr/>
        <a:lstStyle/>
        <a:p>
          <a:endParaRPr lang="en-US"/>
        </a:p>
      </dgm:t>
    </dgm:pt>
    <dgm:pt modelId="{4DDFF9DA-7E2B-4ABC-A96E-B6A26AD3F024}" type="pres">
      <dgm:prSet presAssocID="{1CD911D7-908A-4DC8-8BB5-A7DF937AEB1C}" presName="childText" presStyleLbl="bgAcc1" presStyleIdx="0" presStyleCnt="2">
        <dgm:presLayoutVars>
          <dgm:bulletEnabled val="1"/>
        </dgm:presLayoutVars>
      </dgm:prSet>
      <dgm:spPr/>
      <dgm:t>
        <a:bodyPr/>
        <a:lstStyle/>
        <a:p>
          <a:endParaRPr lang="en-US"/>
        </a:p>
      </dgm:t>
    </dgm:pt>
    <dgm:pt modelId="{18479952-5FD8-45EE-A09E-7D0BD08BE1D9}" type="pres">
      <dgm:prSet presAssocID="{6560542C-1E70-49AE-8185-CDD0E9DFBC39}" presName="Name13" presStyleLbl="parChTrans1D2" presStyleIdx="1" presStyleCnt="2"/>
      <dgm:spPr/>
      <dgm:t>
        <a:bodyPr/>
        <a:lstStyle/>
        <a:p>
          <a:endParaRPr lang="en-US"/>
        </a:p>
      </dgm:t>
    </dgm:pt>
    <dgm:pt modelId="{836B2EB5-EF4E-46AA-AC01-1DC16B0370CA}" type="pres">
      <dgm:prSet presAssocID="{C2C9D563-359D-4364-A45D-F8B9300915D4}" presName="childText" presStyleLbl="bgAcc1" presStyleIdx="1" presStyleCnt="2">
        <dgm:presLayoutVars>
          <dgm:bulletEnabled val="1"/>
        </dgm:presLayoutVars>
      </dgm:prSet>
      <dgm:spPr/>
      <dgm:t>
        <a:bodyPr/>
        <a:lstStyle/>
        <a:p>
          <a:endParaRPr lang="en-US"/>
        </a:p>
      </dgm:t>
    </dgm:pt>
  </dgm:ptLst>
  <dgm:cxnLst>
    <dgm:cxn modelId="{76427018-05C0-400E-B486-D3EAAC7DBFE5}" type="presOf" srcId="{6E9CC6C0-A0AC-4581-BB14-CF7472CCF9B5}" destId="{E9B7931D-F7C7-4C70-92BE-C3B85482E234}" srcOrd="0" destOrd="0" presId="urn:microsoft.com/office/officeart/2005/8/layout/hierarchy3"/>
    <dgm:cxn modelId="{425786D0-AABB-482B-8B6D-F08762E29090}" srcId="{6E9CC6C0-A0AC-4581-BB14-CF7472CCF9B5}" destId="{1CD911D7-908A-4DC8-8BB5-A7DF937AEB1C}" srcOrd="0" destOrd="0" parTransId="{6E22AB3C-EDE1-4AD3-A6D5-E2A8372D4C53}" sibTransId="{F2B424F7-AA32-4670-87B1-B29213880C48}"/>
    <dgm:cxn modelId="{954B514D-BE14-4A4C-B763-7D35132811A1}" srcId="{5D0B91FD-C340-4B63-9FF0-75879DFADBEB}" destId="{6E9CC6C0-A0AC-4581-BB14-CF7472CCF9B5}" srcOrd="0" destOrd="0" parTransId="{152AEA58-796E-4DEB-9F27-02A8303DA6DE}" sibTransId="{41F5D510-9B28-479A-B888-C1050BBEAE96}"/>
    <dgm:cxn modelId="{03707D0C-1ECE-48F4-A04C-BFD4B4E2C39A}" srcId="{6E9CC6C0-A0AC-4581-BB14-CF7472CCF9B5}" destId="{C2C9D563-359D-4364-A45D-F8B9300915D4}" srcOrd="1" destOrd="0" parTransId="{6560542C-1E70-49AE-8185-CDD0E9DFBC39}" sibTransId="{270DBAE1-CD25-4827-9DCD-88D68DC71F08}"/>
    <dgm:cxn modelId="{B5426680-3D2F-4A40-87A4-32664F0FF4D7}" type="presOf" srcId="{6E9CC6C0-A0AC-4581-BB14-CF7472CCF9B5}" destId="{58330081-603E-4CB9-9E8F-1244F4D1C41E}" srcOrd="1" destOrd="0" presId="urn:microsoft.com/office/officeart/2005/8/layout/hierarchy3"/>
    <dgm:cxn modelId="{083FC57E-14BF-4392-B081-2236208313F8}" type="presOf" srcId="{6560542C-1E70-49AE-8185-CDD0E9DFBC39}" destId="{18479952-5FD8-45EE-A09E-7D0BD08BE1D9}" srcOrd="0" destOrd="0" presId="urn:microsoft.com/office/officeart/2005/8/layout/hierarchy3"/>
    <dgm:cxn modelId="{2A32F454-E43E-495F-AFEC-D5CAF67C354F}" type="presOf" srcId="{1CD911D7-908A-4DC8-8BB5-A7DF937AEB1C}" destId="{4DDFF9DA-7E2B-4ABC-A96E-B6A26AD3F024}" srcOrd="0" destOrd="0" presId="urn:microsoft.com/office/officeart/2005/8/layout/hierarchy3"/>
    <dgm:cxn modelId="{0E2D281A-4C0A-4507-AEEA-ACE5174637EE}" type="presOf" srcId="{C2C9D563-359D-4364-A45D-F8B9300915D4}" destId="{836B2EB5-EF4E-46AA-AC01-1DC16B0370CA}" srcOrd="0" destOrd="0" presId="urn:microsoft.com/office/officeart/2005/8/layout/hierarchy3"/>
    <dgm:cxn modelId="{7AD70457-1218-43CA-9F6C-4271F51BCEF0}" type="presOf" srcId="{5D0B91FD-C340-4B63-9FF0-75879DFADBEB}" destId="{CBEAF1AD-9278-48C6-BF87-4B6DAC8DBCB5}" srcOrd="0" destOrd="0" presId="urn:microsoft.com/office/officeart/2005/8/layout/hierarchy3"/>
    <dgm:cxn modelId="{EB4ED4DF-CFA4-4C77-B42C-E793CF14C9CB}" type="presOf" srcId="{6E22AB3C-EDE1-4AD3-A6D5-E2A8372D4C53}" destId="{D3D9476A-120D-41AD-8CE0-9FD8754D3A8E}" srcOrd="0" destOrd="0" presId="urn:microsoft.com/office/officeart/2005/8/layout/hierarchy3"/>
    <dgm:cxn modelId="{5632B361-61EF-48AA-A5B9-58E434ED72EF}" type="presParOf" srcId="{CBEAF1AD-9278-48C6-BF87-4B6DAC8DBCB5}" destId="{A733AA5C-802B-432D-8407-F96E5039EFA3}" srcOrd="0" destOrd="0" presId="urn:microsoft.com/office/officeart/2005/8/layout/hierarchy3"/>
    <dgm:cxn modelId="{4710A5C1-445A-4C67-9421-64EF11C7F176}" type="presParOf" srcId="{A733AA5C-802B-432D-8407-F96E5039EFA3}" destId="{DC012ABE-A4BC-4A9D-B517-6A2E5C2E9DDE}" srcOrd="0" destOrd="0" presId="urn:microsoft.com/office/officeart/2005/8/layout/hierarchy3"/>
    <dgm:cxn modelId="{BB627593-0BD0-4151-AAC3-FF0652EF440A}" type="presParOf" srcId="{DC012ABE-A4BC-4A9D-B517-6A2E5C2E9DDE}" destId="{E9B7931D-F7C7-4C70-92BE-C3B85482E234}" srcOrd="0" destOrd="0" presId="urn:microsoft.com/office/officeart/2005/8/layout/hierarchy3"/>
    <dgm:cxn modelId="{F09AFE8F-AF3C-471A-9D37-B5DDF8D07DFC}" type="presParOf" srcId="{DC012ABE-A4BC-4A9D-B517-6A2E5C2E9DDE}" destId="{58330081-603E-4CB9-9E8F-1244F4D1C41E}" srcOrd="1" destOrd="0" presId="urn:microsoft.com/office/officeart/2005/8/layout/hierarchy3"/>
    <dgm:cxn modelId="{67EE136B-55BA-41FB-A7F0-60A60629031E}" type="presParOf" srcId="{A733AA5C-802B-432D-8407-F96E5039EFA3}" destId="{FFA26E8B-070F-46E8-8C3C-DFD084FA6FE0}" srcOrd="1" destOrd="0" presId="urn:microsoft.com/office/officeart/2005/8/layout/hierarchy3"/>
    <dgm:cxn modelId="{CDDD6605-9EC2-483C-A5E3-9A74745A198A}" type="presParOf" srcId="{FFA26E8B-070F-46E8-8C3C-DFD084FA6FE0}" destId="{D3D9476A-120D-41AD-8CE0-9FD8754D3A8E}" srcOrd="0" destOrd="0" presId="urn:microsoft.com/office/officeart/2005/8/layout/hierarchy3"/>
    <dgm:cxn modelId="{92C5F045-3CBD-47A3-A3A7-61A2C169549B}" type="presParOf" srcId="{FFA26E8B-070F-46E8-8C3C-DFD084FA6FE0}" destId="{4DDFF9DA-7E2B-4ABC-A96E-B6A26AD3F024}" srcOrd="1" destOrd="0" presId="urn:microsoft.com/office/officeart/2005/8/layout/hierarchy3"/>
    <dgm:cxn modelId="{26D5A92C-1466-45D4-85FF-2F8FC2338EA8}" type="presParOf" srcId="{FFA26E8B-070F-46E8-8C3C-DFD084FA6FE0}" destId="{18479952-5FD8-45EE-A09E-7D0BD08BE1D9}" srcOrd="2" destOrd="0" presId="urn:microsoft.com/office/officeart/2005/8/layout/hierarchy3"/>
    <dgm:cxn modelId="{FA5C8590-AEC9-4D47-A71E-9261C521E51E}" type="presParOf" srcId="{FFA26E8B-070F-46E8-8C3C-DFD084FA6FE0}" destId="{836B2EB5-EF4E-46AA-AC01-1DC16B0370CA}"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7931D-F7C7-4C70-92BE-C3B85482E234}">
      <dsp:nvSpPr>
        <dsp:cNvPr id="0" name=""/>
        <dsp:cNvSpPr/>
      </dsp:nvSpPr>
      <dsp:spPr>
        <a:xfrm>
          <a:off x="3879949" y="173"/>
          <a:ext cx="2298501" cy="114925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en-US" sz="6500" kern="1200" dirty="0"/>
            <a:t>Types </a:t>
          </a:r>
          <a:endParaRPr lang="en-IN" sz="6500" kern="1200" dirty="0"/>
        </a:p>
      </dsp:txBody>
      <dsp:txXfrm>
        <a:off x="3913609" y="33833"/>
        <a:ext cx="2231181" cy="1081930"/>
      </dsp:txXfrm>
    </dsp:sp>
    <dsp:sp modelId="{D3D9476A-120D-41AD-8CE0-9FD8754D3A8E}">
      <dsp:nvSpPr>
        <dsp:cNvPr id="0" name=""/>
        <dsp:cNvSpPr/>
      </dsp:nvSpPr>
      <dsp:spPr>
        <a:xfrm>
          <a:off x="4109799" y="1149424"/>
          <a:ext cx="229850" cy="861938"/>
        </a:xfrm>
        <a:custGeom>
          <a:avLst/>
          <a:gdLst/>
          <a:ahLst/>
          <a:cxnLst/>
          <a:rect l="0" t="0" r="0" b="0"/>
          <a:pathLst>
            <a:path>
              <a:moveTo>
                <a:pt x="0" y="0"/>
              </a:moveTo>
              <a:lnTo>
                <a:pt x="0" y="861938"/>
              </a:lnTo>
              <a:lnTo>
                <a:pt x="229850" y="86193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DFF9DA-7E2B-4ABC-A96E-B6A26AD3F024}">
      <dsp:nvSpPr>
        <dsp:cNvPr id="0" name=""/>
        <dsp:cNvSpPr/>
      </dsp:nvSpPr>
      <dsp:spPr>
        <a:xfrm>
          <a:off x="4339649" y="1436737"/>
          <a:ext cx="1838801" cy="114925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marL="0" lvl="0" indent="0" algn="ctr" defTabSz="1600200">
            <a:lnSpc>
              <a:spcPct val="90000"/>
            </a:lnSpc>
            <a:spcBef>
              <a:spcPct val="0"/>
            </a:spcBef>
            <a:spcAft>
              <a:spcPct val="35000"/>
            </a:spcAft>
            <a:buNone/>
          </a:pPr>
          <a:r>
            <a:rPr lang="en-US" sz="3600" kern="1200" dirty="0"/>
            <a:t>absolute</a:t>
          </a:r>
          <a:endParaRPr lang="en-IN" sz="3600" kern="1200" dirty="0"/>
        </a:p>
      </dsp:txBody>
      <dsp:txXfrm>
        <a:off x="4373309" y="1470397"/>
        <a:ext cx="1771481" cy="1081930"/>
      </dsp:txXfrm>
    </dsp:sp>
    <dsp:sp modelId="{18479952-5FD8-45EE-A09E-7D0BD08BE1D9}">
      <dsp:nvSpPr>
        <dsp:cNvPr id="0" name=""/>
        <dsp:cNvSpPr/>
      </dsp:nvSpPr>
      <dsp:spPr>
        <a:xfrm>
          <a:off x="4109799" y="1149424"/>
          <a:ext cx="229850" cy="2298501"/>
        </a:xfrm>
        <a:custGeom>
          <a:avLst/>
          <a:gdLst/>
          <a:ahLst/>
          <a:cxnLst/>
          <a:rect l="0" t="0" r="0" b="0"/>
          <a:pathLst>
            <a:path>
              <a:moveTo>
                <a:pt x="0" y="0"/>
              </a:moveTo>
              <a:lnTo>
                <a:pt x="0" y="2298501"/>
              </a:lnTo>
              <a:lnTo>
                <a:pt x="229850" y="229850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6B2EB5-EF4E-46AA-AC01-1DC16B0370CA}">
      <dsp:nvSpPr>
        <dsp:cNvPr id="0" name=""/>
        <dsp:cNvSpPr/>
      </dsp:nvSpPr>
      <dsp:spPr>
        <a:xfrm>
          <a:off x="4339649" y="2873300"/>
          <a:ext cx="1838801" cy="114925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marL="0" lvl="0" indent="0" algn="ctr" defTabSz="1600200">
            <a:lnSpc>
              <a:spcPct val="90000"/>
            </a:lnSpc>
            <a:spcBef>
              <a:spcPct val="0"/>
            </a:spcBef>
            <a:spcAft>
              <a:spcPct val="35000"/>
            </a:spcAft>
            <a:buNone/>
          </a:pPr>
          <a:r>
            <a:rPr lang="en-US" sz="3600" kern="1200" dirty="0"/>
            <a:t>relative</a:t>
          </a:r>
          <a:endParaRPr lang="en-IN" sz="3600" kern="1200" dirty="0"/>
        </a:p>
      </dsp:txBody>
      <dsp:txXfrm>
        <a:off x="4373309" y="2906960"/>
        <a:ext cx="1771481" cy="10819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182760-41F0-498C-8D1C-E56DD6B091B8}"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37291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126454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1948114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409528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182760-41F0-498C-8D1C-E56DD6B091B8}"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3603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261805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143010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2974562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176663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38F59CE-FD1F-4185-827D-B486E739BF6E}" type="datetimeFigureOut">
              <a:rPr lang="en-IN" smtClean="0"/>
              <a:pPr/>
              <a:t>19-06-2024</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90255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8F59CE-FD1F-4185-827D-B486E739BF6E}" type="datetimeFigureOut">
              <a:rPr lang="en-IN" smtClean="0"/>
              <a:pPr/>
              <a:t>19-06-2024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182760-41F0-498C-8D1C-E56DD6B091B8}" type="slidenum">
              <a:rPr lang="en-IN" smtClean="0"/>
              <a:pPr/>
              <a:t>‹#›</a:t>
            </a:fld>
            <a:endParaRPr lang="en-IN"/>
          </a:p>
        </p:txBody>
      </p:sp>
    </p:spTree>
    <p:extLst>
      <p:ext uri="{BB962C8B-B14F-4D97-AF65-F5344CB8AC3E}">
        <p14:creationId xmlns:p14="http://schemas.microsoft.com/office/powerpoint/2010/main" xmlns="" val="185838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38F59CE-FD1F-4185-827D-B486E739BF6E}" type="datetimeFigureOut">
              <a:rPr lang="en-IN" smtClean="0"/>
              <a:pPr/>
              <a:t>19-06-2024</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182760-41F0-498C-8D1C-E56DD6B091B8}" type="slidenum">
              <a:rPr lang="en-IN" smtClean="0"/>
              <a:pPr/>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2358050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Emotional_abuse" TargetMode="External"/><Relationship Id="rId2" Type="http://schemas.openxmlformats.org/officeDocument/2006/relationships/hyperlink" Target="https://en.wikipedia.org/wiki/Marriag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n.wikipedia.org/wiki/Indian_Penal_Cod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5000">
              <a:schemeClr val="accent1">
                <a:lumMod val="87000"/>
                <a:lumOff val="13000"/>
              </a:schemeClr>
            </a:gs>
            <a:gs pos="91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E761AA-5FC2-A83D-BC83-E65F6A3C4433}"/>
              </a:ext>
            </a:extLst>
          </p:cNvPr>
          <p:cNvSpPr>
            <a:spLocks noGrp="1"/>
          </p:cNvSpPr>
          <p:nvPr>
            <p:ph type="ctrTitle"/>
          </p:nvPr>
        </p:nvSpPr>
        <p:spPr/>
        <p:txBody>
          <a:bodyPr/>
          <a:lstStyle/>
          <a:p>
            <a:r>
              <a:rPr lang="en-US" dirty="0"/>
              <a:t>Social problems</a:t>
            </a:r>
            <a:endParaRPr lang="en-IN" dirty="0"/>
          </a:p>
        </p:txBody>
      </p:sp>
      <p:sp>
        <p:nvSpPr>
          <p:cNvPr id="4" name="Subtitle 2">
            <a:extLst>
              <a:ext uri="{FF2B5EF4-FFF2-40B4-BE49-F238E27FC236}">
                <a16:creationId xmlns="" xmlns:a16="http://schemas.microsoft.com/office/drawing/2014/main" xmlns:lc="http://schemas.openxmlformats.org/drawingml/2006/lockedCanvas" id="{50BD73B7-7940-462C-A141-E85302C7A199}"/>
              </a:ext>
            </a:extLst>
          </p:cNvPr>
          <p:cNvSpPr>
            <a:spLocks noGrp="1"/>
          </p:cNvSpPr>
          <p:nvPr>
            <p:ph type="subTitle" idx="1"/>
          </p:nvPr>
        </p:nvSpPr>
        <p:spPr>
          <a:xfrm>
            <a:off x="241408" y="4817327"/>
            <a:ext cx="10058400" cy="1394611"/>
          </a:xfrm>
          <a:prstGeom prst="rect">
            <a:avLst/>
          </a:prstGeom>
        </p:spPr>
        <p:txBody>
          <a:bodyPr vert="horz" lIns="91440" tIns="91440" rIns="91440" bIns="91440" rtlCol="0">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en-US" sz="1400" b="1" cap="none" dirty="0" smtClean="0">
                <a:cs typeface="Times New Roman" pitchFamily="18" charset="0"/>
              </a:rPr>
              <a:t>Dr. </a:t>
            </a:r>
            <a:r>
              <a:rPr lang="en-US" sz="1400" b="1" cap="none" dirty="0" err="1" smtClean="0">
                <a:cs typeface="Times New Roman" pitchFamily="18" charset="0"/>
              </a:rPr>
              <a:t>Ayushi</a:t>
            </a:r>
            <a:r>
              <a:rPr lang="en-US" sz="1400" b="1" cap="none" dirty="0" smtClean="0">
                <a:cs typeface="Times New Roman" pitchFamily="18" charset="0"/>
              </a:rPr>
              <a:t> Jain</a:t>
            </a:r>
          </a:p>
          <a:p>
            <a:r>
              <a:rPr lang="en-US" sz="1400" b="1" cap="none" dirty="0" smtClean="0">
                <a:cs typeface="Times New Roman" pitchFamily="18" charset="0"/>
              </a:rPr>
              <a:t>Dept Of Community Physiotherapy</a:t>
            </a:r>
          </a:p>
          <a:p>
            <a:r>
              <a:rPr lang="en-IN" sz="1400" b="1" cap="none" dirty="0" smtClean="0">
                <a:cs typeface="Times New Roman" pitchFamily="18" charset="0"/>
              </a:rPr>
              <a:t>MGM Institute Of Physiotherapy</a:t>
            </a:r>
          </a:p>
          <a:p>
            <a:r>
              <a:rPr lang="en-IN" sz="1400" b="1" cap="none" dirty="0" smtClean="0">
                <a:cs typeface="Times New Roman" pitchFamily="18" charset="0"/>
              </a:rPr>
              <a:t>Chh. Sambhajinagar</a:t>
            </a:r>
            <a:endParaRPr lang="en-US" sz="1400" b="1" cap="none" dirty="0" smtClean="0">
              <a:cs typeface="Times New Roman" pitchFamily="18" charset="0"/>
            </a:endParaRPr>
          </a:p>
        </p:txBody>
      </p:sp>
    </p:spTree>
    <p:extLst>
      <p:ext uri="{BB962C8B-B14F-4D97-AF65-F5344CB8AC3E}">
        <p14:creationId xmlns:p14="http://schemas.microsoft.com/office/powerpoint/2010/main" xmlns="" val="1952640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7CBA4F-1237-BA00-A83B-026F76CD1C1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25DD96F5-0841-C8BF-5673-D1A4D5D8EF99}"/>
              </a:ext>
            </a:extLst>
          </p:cNvPr>
          <p:cNvSpPr>
            <a:spLocks noGrp="1"/>
          </p:cNvSpPr>
          <p:nvPr>
            <p:ph idx="1"/>
          </p:nvPr>
        </p:nvSpPr>
        <p:spPr/>
        <p:txBody>
          <a:bodyPr/>
          <a:lstStyle/>
          <a:p>
            <a:r>
              <a:rPr lang="en-US" dirty="0"/>
              <a:t>Technological factors</a:t>
            </a:r>
          </a:p>
          <a:p>
            <a:r>
              <a:rPr lang="en-US" dirty="0"/>
              <a:t>Economic factor</a:t>
            </a:r>
          </a:p>
          <a:p>
            <a:r>
              <a:rPr lang="en-US" dirty="0"/>
              <a:t>Limited land</a:t>
            </a:r>
          </a:p>
          <a:p>
            <a:r>
              <a:rPr lang="en-US" dirty="0"/>
              <a:t>Excessive increase in the population</a:t>
            </a:r>
          </a:p>
          <a:p>
            <a:r>
              <a:rPr lang="en-IN" dirty="0"/>
              <a:t>Lack of Subsidiary Industries</a:t>
            </a:r>
            <a:endParaRPr lang="en-US" dirty="0"/>
          </a:p>
          <a:p>
            <a:r>
              <a:rPr lang="en-US" dirty="0"/>
              <a:t>Unscientific cultivation</a:t>
            </a:r>
          </a:p>
          <a:p>
            <a:endParaRPr lang="en-IN" dirty="0"/>
          </a:p>
        </p:txBody>
      </p:sp>
    </p:spTree>
    <p:extLst>
      <p:ext uri="{BB962C8B-B14F-4D97-AF65-F5344CB8AC3E}">
        <p14:creationId xmlns:p14="http://schemas.microsoft.com/office/powerpoint/2010/main" xmlns="" val="2538887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9E92B2-17AD-8606-7AC3-8A4EB9D03378}"/>
              </a:ext>
            </a:extLst>
          </p:cNvPr>
          <p:cNvSpPr>
            <a:spLocks noGrp="1"/>
          </p:cNvSpPr>
          <p:nvPr>
            <p:ph type="title"/>
          </p:nvPr>
        </p:nvSpPr>
        <p:spPr/>
        <p:txBody>
          <a:bodyPr/>
          <a:lstStyle/>
          <a:p>
            <a:r>
              <a:rPr lang="en-IN" dirty="0"/>
              <a:t>Remedial Measures for Unemployment</a:t>
            </a:r>
          </a:p>
        </p:txBody>
      </p:sp>
      <p:sp>
        <p:nvSpPr>
          <p:cNvPr id="3" name="Content Placeholder 2">
            <a:extLst>
              <a:ext uri="{FF2B5EF4-FFF2-40B4-BE49-F238E27FC236}">
                <a16:creationId xmlns:a16="http://schemas.microsoft.com/office/drawing/2014/main" xmlns="" id="{981B4A0A-CB6E-8635-CE39-E6AD32965C61}"/>
              </a:ext>
            </a:extLst>
          </p:cNvPr>
          <p:cNvSpPr>
            <a:spLocks noGrp="1"/>
          </p:cNvSpPr>
          <p:nvPr>
            <p:ph idx="1"/>
          </p:nvPr>
        </p:nvSpPr>
        <p:spPr/>
        <p:txBody>
          <a:bodyPr/>
          <a:lstStyle/>
          <a:p>
            <a:r>
              <a:rPr lang="en-IN" dirty="0"/>
              <a:t>Removal of Personal Disabilities</a:t>
            </a:r>
          </a:p>
          <a:p>
            <a:r>
              <a:rPr lang="en-US" dirty="0"/>
              <a:t>Vocational education and educational planning</a:t>
            </a:r>
            <a:endParaRPr lang="en-IN" dirty="0"/>
          </a:p>
          <a:p>
            <a:r>
              <a:rPr lang="en-IN"/>
              <a:t>Economic development</a:t>
            </a:r>
          </a:p>
          <a:p>
            <a:endParaRPr lang="en-IN"/>
          </a:p>
        </p:txBody>
      </p:sp>
    </p:spTree>
    <p:extLst>
      <p:ext uri="{BB962C8B-B14F-4D97-AF65-F5344CB8AC3E}">
        <p14:creationId xmlns:p14="http://schemas.microsoft.com/office/powerpoint/2010/main" xmlns="" val="2605481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D29F2C-F901-2B07-6855-3C450999BDE2}"/>
              </a:ext>
            </a:extLst>
          </p:cNvPr>
          <p:cNvSpPr>
            <a:spLocks noGrp="1"/>
          </p:cNvSpPr>
          <p:nvPr>
            <p:ph type="title"/>
          </p:nvPr>
        </p:nvSpPr>
        <p:spPr/>
        <p:txBody>
          <a:bodyPr/>
          <a:lstStyle/>
          <a:p>
            <a:r>
              <a:rPr lang="en-IN" dirty="0"/>
              <a:t>POVERTY</a:t>
            </a:r>
          </a:p>
        </p:txBody>
      </p:sp>
      <p:sp>
        <p:nvSpPr>
          <p:cNvPr id="3" name="Content Placeholder 2">
            <a:extLst>
              <a:ext uri="{FF2B5EF4-FFF2-40B4-BE49-F238E27FC236}">
                <a16:creationId xmlns:a16="http://schemas.microsoft.com/office/drawing/2014/main" xmlns="" id="{5571A423-CDC1-0121-77D4-B7D92617D33D}"/>
              </a:ext>
            </a:extLst>
          </p:cNvPr>
          <p:cNvSpPr>
            <a:spLocks noGrp="1"/>
          </p:cNvSpPr>
          <p:nvPr>
            <p:ph idx="1"/>
          </p:nvPr>
        </p:nvSpPr>
        <p:spPr/>
        <p:txBody>
          <a:bodyPr/>
          <a:lstStyle/>
          <a:p>
            <a:r>
              <a:rPr lang="en-US" dirty="0"/>
              <a:t>Poverty exists when one is not able to get sufficient food and other necessities of life.</a:t>
            </a:r>
          </a:p>
          <a:p>
            <a:endParaRPr lang="en-US" dirty="0"/>
          </a:p>
          <a:p>
            <a:r>
              <a:rPr lang="en-US" b="1" dirty="0"/>
              <a:t>Poverty line</a:t>
            </a:r>
            <a:r>
              <a:rPr lang="en-US" dirty="0"/>
              <a:t>:</a:t>
            </a:r>
          </a:p>
          <a:p>
            <a:r>
              <a:rPr lang="en-US" dirty="0"/>
              <a:t>It is determined by the customs and mode of living.</a:t>
            </a:r>
          </a:p>
          <a:p>
            <a:r>
              <a:rPr lang="en-US" dirty="0"/>
              <a:t> It is relative to the scale of living and conditions of others in a given group culture, or status.</a:t>
            </a:r>
          </a:p>
          <a:p>
            <a:r>
              <a:rPr lang="en-US" dirty="0"/>
              <a:t> Further, the scale of living may be different in different social groups in the same culture and each group tends to formulate a standard of living, which is considered necessary for a decent living. </a:t>
            </a:r>
          </a:p>
          <a:p>
            <a:r>
              <a:rPr lang="en-US" dirty="0"/>
              <a:t>The actual scale of living compared with the standard of living measures the extent of poverty.</a:t>
            </a:r>
            <a:endParaRPr lang="en-IN" dirty="0"/>
          </a:p>
        </p:txBody>
      </p:sp>
    </p:spTree>
    <p:extLst>
      <p:ext uri="{BB962C8B-B14F-4D97-AF65-F5344CB8AC3E}">
        <p14:creationId xmlns:p14="http://schemas.microsoft.com/office/powerpoint/2010/main" xmlns="" val="1029267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DAAF10-F898-EFB5-D0CE-A1D877165C55}"/>
              </a:ext>
            </a:extLst>
          </p:cNvPr>
          <p:cNvSpPr>
            <a:spLocks noGrp="1"/>
          </p:cNvSpPr>
          <p:nvPr>
            <p:ph type="title"/>
          </p:nvPr>
        </p:nvSpPr>
        <p:spPr/>
        <p:txBody>
          <a:bodyPr/>
          <a:lstStyle/>
          <a:p>
            <a:endParaRPr lang="en-IN" dirty="0"/>
          </a:p>
        </p:txBody>
      </p:sp>
      <p:graphicFrame>
        <p:nvGraphicFramePr>
          <p:cNvPr id="4" name="Content Placeholder 3">
            <a:extLst>
              <a:ext uri="{FF2B5EF4-FFF2-40B4-BE49-F238E27FC236}">
                <a16:creationId xmlns:a16="http://schemas.microsoft.com/office/drawing/2014/main" xmlns="" id="{A08308D6-F6CC-298F-A778-FC1C48870345}"/>
              </a:ext>
            </a:extLst>
          </p:cNvPr>
          <p:cNvGraphicFramePr>
            <a:graphicFrameLocks noGrp="1"/>
          </p:cNvGraphicFramePr>
          <p:nvPr>
            <p:ph idx="1"/>
            <p:extLst>
              <p:ext uri="{D42A27DB-BD31-4B8C-83A1-F6EECF244321}">
                <p14:modId xmlns:p14="http://schemas.microsoft.com/office/powerpoint/2010/main" xmlns="" val="1864140715"/>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74833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F01C39-5065-1198-86BF-F0B670FD3867}"/>
              </a:ext>
            </a:extLst>
          </p:cNvPr>
          <p:cNvSpPr>
            <a:spLocks noGrp="1"/>
          </p:cNvSpPr>
          <p:nvPr>
            <p:ph type="title"/>
          </p:nvPr>
        </p:nvSpPr>
        <p:spPr/>
        <p:txBody>
          <a:bodyPr/>
          <a:lstStyle/>
          <a:p>
            <a:r>
              <a:rPr lang="en-IN" dirty="0"/>
              <a:t>Causes of Poverty</a:t>
            </a:r>
          </a:p>
        </p:txBody>
      </p:sp>
      <p:sp>
        <p:nvSpPr>
          <p:cNvPr id="3" name="Content Placeholder 2">
            <a:extLst>
              <a:ext uri="{FF2B5EF4-FFF2-40B4-BE49-F238E27FC236}">
                <a16:creationId xmlns:a16="http://schemas.microsoft.com/office/drawing/2014/main" xmlns="" id="{52888F8B-6794-F3D0-C9F0-6F1280B96DC7}"/>
              </a:ext>
            </a:extLst>
          </p:cNvPr>
          <p:cNvSpPr>
            <a:spLocks noGrp="1"/>
          </p:cNvSpPr>
          <p:nvPr>
            <p:ph idx="1"/>
          </p:nvPr>
        </p:nvSpPr>
        <p:spPr/>
        <p:txBody>
          <a:bodyPr/>
          <a:lstStyle/>
          <a:p>
            <a:r>
              <a:rPr lang="en-IN" dirty="0"/>
              <a:t>Incapacity of the individual</a:t>
            </a:r>
          </a:p>
          <a:p>
            <a:r>
              <a:rPr lang="en-IN" dirty="0"/>
              <a:t>Adverse physical environment</a:t>
            </a:r>
          </a:p>
          <a:p>
            <a:r>
              <a:rPr lang="en-IN" dirty="0"/>
              <a:t>Economic factors</a:t>
            </a:r>
          </a:p>
          <a:p>
            <a:r>
              <a:rPr lang="en-IN" dirty="0"/>
              <a:t>War</a:t>
            </a:r>
          </a:p>
          <a:p>
            <a:r>
              <a:rPr lang="en-IN" dirty="0"/>
              <a:t>Personal factors – accidents, illiteracy, mental diseases, sickness, demoralisation, large family</a:t>
            </a:r>
          </a:p>
          <a:p>
            <a:r>
              <a:rPr lang="en-IN" dirty="0"/>
              <a:t>Geographical causes</a:t>
            </a:r>
          </a:p>
          <a:p>
            <a:r>
              <a:rPr lang="en-IN" dirty="0"/>
              <a:t>Economic causes</a:t>
            </a:r>
          </a:p>
          <a:p>
            <a:r>
              <a:rPr lang="en-IN" dirty="0"/>
              <a:t>Social factors</a:t>
            </a:r>
          </a:p>
          <a:p>
            <a:r>
              <a:rPr lang="en-IN" dirty="0"/>
              <a:t>etc</a:t>
            </a:r>
          </a:p>
          <a:p>
            <a:endParaRPr lang="en-IN" dirty="0"/>
          </a:p>
        </p:txBody>
      </p:sp>
    </p:spTree>
    <p:extLst>
      <p:ext uri="{BB962C8B-B14F-4D97-AF65-F5344CB8AC3E}">
        <p14:creationId xmlns:p14="http://schemas.microsoft.com/office/powerpoint/2010/main" xmlns="" val="704283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B6725-625B-592A-7A78-BF4EC2F022A6}"/>
              </a:ext>
            </a:extLst>
          </p:cNvPr>
          <p:cNvSpPr>
            <a:spLocks noGrp="1"/>
          </p:cNvSpPr>
          <p:nvPr>
            <p:ph type="title"/>
          </p:nvPr>
        </p:nvSpPr>
        <p:spPr/>
        <p:txBody>
          <a:bodyPr>
            <a:normAutofit/>
          </a:bodyPr>
          <a:lstStyle/>
          <a:p>
            <a:r>
              <a:rPr lang="en-IN" sz="3200" dirty="0"/>
              <a:t>The poverty alleviation programmes launched by Indian government are</a:t>
            </a:r>
          </a:p>
        </p:txBody>
      </p:sp>
      <p:sp>
        <p:nvSpPr>
          <p:cNvPr id="3" name="Content Placeholder 2">
            <a:extLst>
              <a:ext uri="{FF2B5EF4-FFF2-40B4-BE49-F238E27FC236}">
                <a16:creationId xmlns:a16="http://schemas.microsoft.com/office/drawing/2014/main" xmlns="" id="{53580D3D-DA23-1053-0CEC-EC19F70209A1}"/>
              </a:ext>
            </a:extLst>
          </p:cNvPr>
          <p:cNvSpPr>
            <a:spLocks noGrp="1"/>
          </p:cNvSpPr>
          <p:nvPr>
            <p:ph idx="1"/>
          </p:nvPr>
        </p:nvSpPr>
        <p:spPr/>
        <p:txBody>
          <a:bodyPr/>
          <a:lstStyle/>
          <a:p>
            <a:r>
              <a:rPr lang="en-IN" dirty="0"/>
              <a:t>1. Integrated Rural Development Programme (IRDP)—1978- 79. </a:t>
            </a:r>
          </a:p>
          <a:p>
            <a:r>
              <a:rPr lang="en-IN" dirty="0"/>
              <a:t>2. Training of Rural Youth for Self-employment (TRYSEM)— 1979.</a:t>
            </a:r>
          </a:p>
          <a:p>
            <a:r>
              <a:rPr lang="en-IN" dirty="0"/>
              <a:t>3. Development of Women and Children in Rural Areas (DWACRA)—1979. </a:t>
            </a:r>
          </a:p>
          <a:p>
            <a:r>
              <a:rPr lang="en-IN" dirty="0"/>
              <a:t>4. National Rural Employment Programme (NREP). </a:t>
            </a:r>
          </a:p>
          <a:p>
            <a:r>
              <a:rPr lang="en-IN" dirty="0"/>
              <a:t>5. Rural Landless Employment </a:t>
            </a:r>
            <a:r>
              <a:rPr lang="en-IN" dirty="0" err="1"/>
              <a:t>Quarantee</a:t>
            </a:r>
            <a:r>
              <a:rPr lang="en-IN" dirty="0"/>
              <a:t> Programme (RLEGP). </a:t>
            </a:r>
          </a:p>
          <a:p>
            <a:r>
              <a:rPr lang="en-IN" dirty="0"/>
              <a:t>6. Jawahar Rozgar Yojana. </a:t>
            </a:r>
          </a:p>
          <a:p>
            <a:r>
              <a:rPr lang="en-IN" dirty="0"/>
              <a:t>7. Drought Prone Areas Programme—1973. </a:t>
            </a:r>
          </a:p>
        </p:txBody>
      </p:sp>
    </p:spTree>
    <p:extLst>
      <p:ext uri="{BB962C8B-B14F-4D97-AF65-F5344CB8AC3E}">
        <p14:creationId xmlns:p14="http://schemas.microsoft.com/office/powerpoint/2010/main" xmlns="" val="537255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588C5B-9C96-947F-B805-707F702900F0}"/>
              </a:ext>
            </a:extLst>
          </p:cNvPr>
          <p:cNvSpPr>
            <a:spLocks noGrp="1"/>
          </p:cNvSpPr>
          <p:nvPr>
            <p:ph type="title"/>
          </p:nvPr>
        </p:nvSpPr>
        <p:spPr/>
        <p:txBody>
          <a:bodyPr/>
          <a:lstStyle/>
          <a:p>
            <a:r>
              <a:rPr lang="en-US" dirty="0"/>
              <a:t>Dowry system</a:t>
            </a:r>
            <a:endParaRPr lang="en-IN" dirty="0"/>
          </a:p>
        </p:txBody>
      </p:sp>
      <p:pic>
        <p:nvPicPr>
          <p:cNvPr id="1026" name="Picture 2">
            <a:extLst>
              <a:ext uri="{FF2B5EF4-FFF2-40B4-BE49-F238E27FC236}">
                <a16:creationId xmlns:a16="http://schemas.microsoft.com/office/drawing/2014/main" xmlns="" id="{B4028336-8741-01E9-E6FC-DCB602C32CC9}"/>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245095" y="2419997"/>
            <a:ext cx="4663993" cy="293831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723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B4765A-49C1-DA61-9975-EA58D7D55E3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AFF0653E-AA5F-10ED-EBBB-F2BF1B984DAF}"/>
              </a:ext>
            </a:extLst>
          </p:cNvPr>
          <p:cNvSpPr>
            <a:spLocks noGrp="1"/>
          </p:cNvSpPr>
          <p:nvPr>
            <p:ph idx="1"/>
          </p:nvPr>
        </p:nvSpPr>
        <p:spPr/>
        <p:txBody>
          <a:bodyPr/>
          <a:lstStyle/>
          <a:p>
            <a:pPr>
              <a:lnSpc>
                <a:spcPct val="150000"/>
              </a:lnSpc>
            </a:pPr>
            <a:r>
              <a:rPr lang="en-US" b="0" i="0" dirty="0">
                <a:solidFill>
                  <a:srgbClr val="202122"/>
                </a:solidFill>
                <a:effectLst/>
                <a:latin typeface="Arial" panose="020B0604020202020204" pitchFamily="34" charset="0"/>
              </a:rPr>
              <a:t>The </a:t>
            </a:r>
            <a:r>
              <a:rPr lang="en-US" b="1" i="0" dirty="0">
                <a:solidFill>
                  <a:srgbClr val="202122"/>
                </a:solidFill>
                <a:effectLst/>
                <a:latin typeface="Arial" panose="020B0604020202020204" pitchFamily="34" charset="0"/>
              </a:rPr>
              <a:t>dowry system in India</a:t>
            </a:r>
            <a:r>
              <a:rPr lang="en-US" b="0" i="0" dirty="0">
                <a:solidFill>
                  <a:srgbClr val="202122"/>
                </a:solidFill>
                <a:effectLst/>
                <a:latin typeface="Arial" panose="020B0604020202020204" pitchFamily="34" charset="0"/>
              </a:rPr>
              <a:t> refers to the durable goods, cash, and real or movable property that the bride's family gives to the groom, his parents and his relatives as a condition of the </a:t>
            </a:r>
            <a:r>
              <a:rPr lang="en-US" b="0" i="0" u="none" strike="noStrike" dirty="0">
                <a:solidFill>
                  <a:srgbClr val="0645AD"/>
                </a:solidFill>
                <a:effectLst/>
                <a:latin typeface="Arial" panose="020B0604020202020204" pitchFamily="34" charset="0"/>
                <a:hlinkClick r:id="rId2" tooltip="Marriage"/>
              </a:rPr>
              <a:t>marriage</a:t>
            </a:r>
            <a:r>
              <a:rPr lang="en-US" b="0" i="0" dirty="0">
                <a:solidFill>
                  <a:srgbClr val="202122"/>
                </a:solidFill>
                <a:effectLst/>
                <a:latin typeface="Arial" panose="020B0604020202020204" pitchFamily="34" charset="0"/>
              </a:rPr>
              <a:t>.</a:t>
            </a:r>
          </a:p>
          <a:p>
            <a:pPr>
              <a:lnSpc>
                <a:spcPct val="150000"/>
              </a:lnSpc>
            </a:pPr>
            <a:r>
              <a:rPr lang="en-US" b="0" i="0" dirty="0">
                <a:solidFill>
                  <a:srgbClr val="202122"/>
                </a:solidFill>
                <a:effectLst/>
                <a:latin typeface="Arial" panose="020B0604020202020204" pitchFamily="34" charset="0"/>
              </a:rPr>
              <a:t>The dowry system can put great financial burden on the bride's family.</a:t>
            </a:r>
            <a:endParaRPr lang="en-US" b="0" i="0" baseline="30000" dirty="0">
              <a:solidFill>
                <a:srgbClr val="0645AD"/>
              </a:solidFill>
              <a:effectLst/>
              <a:latin typeface="Arial" panose="020B0604020202020204" pitchFamily="34" charset="0"/>
            </a:endParaRPr>
          </a:p>
          <a:p>
            <a:pPr>
              <a:lnSpc>
                <a:spcPct val="150000"/>
              </a:lnSpc>
            </a:pPr>
            <a:r>
              <a:rPr lang="en-US" b="0" i="0" dirty="0">
                <a:solidFill>
                  <a:srgbClr val="202122"/>
                </a:solidFill>
                <a:effectLst/>
                <a:latin typeface="Arial" panose="020B0604020202020204" pitchFamily="34" charset="0"/>
              </a:rPr>
              <a:t>In some cases, the dowry system leads to crime against women, ranging from </a:t>
            </a:r>
            <a:r>
              <a:rPr lang="en-US" b="0" i="0" u="none" strike="noStrike" dirty="0">
                <a:solidFill>
                  <a:srgbClr val="0645AD"/>
                </a:solidFill>
                <a:effectLst/>
                <a:latin typeface="Arial" panose="020B0604020202020204" pitchFamily="34" charset="0"/>
                <a:hlinkClick r:id="rId3" tooltip="Emotional abuse"/>
              </a:rPr>
              <a:t>emotional abuse</a:t>
            </a:r>
            <a:r>
              <a:rPr lang="en-US" b="0" i="0" dirty="0">
                <a:solidFill>
                  <a:srgbClr val="202122"/>
                </a:solidFill>
                <a:effectLst/>
                <a:latin typeface="Arial" panose="020B0604020202020204" pitchFamily="34" charset="0"/>
              </a:rPr>
              <a:t> and injury to even deaths.</a:t>
            </a:r>
          </a:p>
          <a:p>
            <a:endParaRPr lang="en-IN" dirty="0"/>
          </a:p>
        </p:txBody>
      </p:sp>
    </p:spTree>
    <p:extLst>
      <p:ext uri="{BB962C8B-B14F-4D97-AF65-F5344CB8AC3E}">
        <p14:creationId xmlns:p14="http://schemas.microsoft.com/office/powerpoint/2010/main" xmlns="" val="1641754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AB2B8F9-2EF4-DF3E-F10B-2882D4726B00}"/>
              </a:ext>
            </a:extLst>
          </p:cNvPr>
          <p:cNvSpPr>
            <a:spLocks noGrp="1"/>
          </p:cNvSpPr>
          <p:nvPr>
            <p:ph idx="1"/>
          </p:nvPr>
        </p:nvSpPr>
        <p:spPr>
          <a:xfrm>
            <a:off x="1097280" y="735291"/>
            <a:ext cx="10058400" cy="5133803"/>
          </a:xfrm>
        </p:spPr>
        <p:txBody>
          <a:bodyPr>
            <a:normAutofit/>
          </a:bodyPr>
          <a:lstStyle/>
          <a:p>
            <a:pPr>
              <a:lnSpc>
                <a:spcPct val="150000"/>
              </a:lnSpc>
            </a:pPr>
            <a:r>
              <a:rPr lang="en-US" b="0" i="0" dirty="0">
                <a:solidFill>
                  <a:srgbClr val="202122"/>
                </a:solidFill>
                <a:effectLst/>
                <a:latin typeface="Arial" panose="020B0604020202020204" pitchFamily="34" charset="0"/>
              </a:rPr>
              <a:t>The payment of dowry has long been prohibited under specific Indian laws including the Dowry Prohibition Act 1961 approved by the Parliament of India and subsequently by Sections 304B and 498A</a:t>
            </a:r>
            <a:r>
              <a:rPr lang="en-US" b="0" i="0" baseline="30000" dirty="0">
                <a:solidFill>
                  <a:srgbClr val="0645AD"/>
                </a:solidFill>
                <a:effectLst/>
                <a:latin typeface="Arial" panose="020B0604020202020204" pitchFamily="34" charset="0"/>
              </a:rPr>
              <a:t> </a:t>
            </a:r>
            <a:r>
              <a:rPr lang="en-US" b="0" i="0" dirty="0">
                <a:solidFill>
                  <a:srgbClr val="202122"/>
                </a:solidFill>
                <a:effectLst/>
                <a:latin typeface="Arial" panose="020B0604020202020204" pitchFamily="34" charset="0"/>
              </a:rPr>
              <a:t>of the </a:t>
            </a:r>
            <a:r>
              <a:rPr lang="en-US" b="0" i="0" u="none" strike="noStrike" dirty="0">
                <a:solidFill>
                  <a:srgbClr val="0645AD"/>
                </a:solidFill>
                <a:effectLst/>
                <a:latin typeface="Arial" panose="020B0604020202020204" pitchFamily="34" charset="0"/>
                <a:hlinkClick r:id="rId2" tooltip="Indian Penal Code"/>
              </a:rPr>
              <a:t>Indian Penal Code</a:t>
            </a:r>
            <a:r>
              <a:rPr lang="en-US" b="0" i="0" dirty="0">
                <a:solidFill>
                  <a:srgbClr val="202122"/>
                </a:solidFill>
                <a:effectLst/>
                <a:latin typeface="Arial" panose="020B0604020202020204" pitchFamily="34" charset="0"/>
              </a:rPr>
              <a:t>.</a:t>
            </a:r>
          </a:p>
          <a:p>
            <a:pPr>
              <a:lnSpc>
                <a:spcPct val="150000"/>
              </a:lnSpc>
            </a:pPr>
            <a:r>
              <a:rPr lang="en-US" b="0" i="0" dirty="0">
                <a:solidFill>
                  <a:srgbClr val="202122"/>
                </a:solidFill>
                <a:effectLst/>
                <a:latin typeface="Arial" panose="020B0604020202020204" pitchFamily="34" charset="0"/>
              </a:rPr>
              <a:t>The Dowry Prohibition Act 1961 defines dowry: "Dowry means any property or valuable security given or agreed to be given either directly or indirectly - (a) by one party in marriage to the other party in marriage; or (b) by the parents of either party to a marriage or by any other person to either party to marriage or to any other </a:t>
            </a:r>
            <a:r>
              <a:rPr lang="en-US" b="0" i="0" dirty="0" err="1">
                <a:solidFill>
                  <a:srgbClr val="202122"/>
                </a:solidFill>
                <a:effectLst/>
                <a:latin typeface="Arial" panose="020B0604020202020204" pitchFamily="34" charset="0"/>
              </a:rPr>
              <a:t>persons;at</a:t>
            </a:r>
            <a:r>
              <a:rPr lang="en-US" b="0" i="0" dirty="0">
                <a:solidFill>
                  <a:srgbClr val="202122"/>
                </a:solidFill>
                <a:effectLst/>
                <a:latin typeface="Arial" panose="020B0604020202020204" pitchFamily="34" charset="0"/>
              </a:rPr>
              <a:t> or before or after the marriage as consideration for the marriage of the said parties, but does not include dower or mahr in the case of persons to whom the Muslim Personal law applies."</a:t>
            </a:r>
            <a:endParaRPr lang="en-IN" dirty="0"/>
          </a:p>
        </p:txBody>
      </p:sp>
    </p:spTree>
    <p:extLst>
      <p:ext uri="{BB962C8B-B14F-4D97-AF65-F5344CB8AC3E}">
        <p14:creationId xmlns:p14="http://schemas.microsoft.com/office/powerpoint/2010/main" xmlns="" val="2591281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1B81D9-E4F4-1BFE-2A76-71B4EA48D1C9}"/>
              </a:ext>
            </a:extLst>
          </p:cNvPr>
          <p:cNvSpPr>
            <a:spLocks noGrp="1"/>
          </p:cNvSpPr>
          <p:nvPr>
            <p:ph type="title"/>
          </p:nvPr>
        </p:nvSpPr>
        <p:spPr/>
        <p:txBody>
          <a:bodyPr/>
          <a:lstStyle/>
          <a:p>
            <a:r>
              <a:rPr lang="en-US" dirty="0"/>
              <a:t>Causes</a:t>
            </a:r>
            <a:endParaRPr lang="en-IN" dirty="0"/>
          </a:p>
        </p:txBody>
      </p:sp>
      <p:sp>
        <p:nvSpPr>
          <p:cNvPr id="3" name="Content Placeholder 2">
            <a:extLst>
              <a:ext uri="{FF2B5EF4-FFF2-40B4-BE49-F238E27FC236}">
                <a16:creationId xmlns:a16="http://schemas.microsoft.com/office/drawing/2014/main" xmlns="" id="{93ACF845-8C35-074E-6DC4-3324641DF0A3}"/>
              </a:ext>
            </a:extLst>
          </p:cNvPr>
          <p:cNvSpPr>
            <a:spLocks noGrp="1"/>
          </p:cNvSpPr>
          <p:nvPr>
            <p:ph idx="1"/>
          </p:nvPr>
        </p:nvSpPr>
        <p:spPr/>
        <p:txBody>
          <a:bodyPr/>
          <a:lstStyle/>
          <a:p>
            <a:r>
              <a:rPr lang="en-US" dirty="0"/>
              <a:t>Economic factors</a:t>
            </a:r>
          </a:p>
          <a:p>
            <a:r>
              <a:rPr lang="en-US" dirty="0"/>
              <a:t>Social factors</a:t>
            </a:r>
          </a:p>
          <a:p>
            <a:r>
              <a:rPr lang="en-IN" dirty="0"/>
              <a:t>Religious factors</a:t>
            </a:r>
          </a:p>
        </p:txBody>
      </p:sp>
      <p:pic>
        <p:nvPicPr>
          <p:cNvPr id="2050" name="Picture 2">
            <a:extLst>
              <a:ext uri="{FF2B5EF4-FFF2-40B4-BE49-F238E27FC236}">
                <a16:creationId xmlns:a16="http://schemas.microsoft.com/office/drawing/2014/main" xmlns="" id="{736A1AE0-99CD-7D86-39F7-42407E790406}"/>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37220" y="1845734"/>
            <a:ext cx="2857500" cy="44481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0351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9367B26-34E0-7E0B-2911-9621C2D90CA1}"/>
              </a:ext>
            </a:extLst>
          </p:cNvPr>
          <p:cNvSpPr>
            <a:spLocks noGrp="1"/>
          </p:cNvSpPr>
          <p:nvPr>
            <p:ph idx="1"/>
          </p:nvPr>
        </p:nvSpPr>
        <p:spPr>
          <a:xfrm>
            <a:off x="1097280" y="669303"/>
            <a:ext cx="10058400" cy="5199791"/>
          </a:xfrm>
        </p:spPr>
        <p:txBody>
          <a:bodyPr/>
          <a:lstStyle/>
          <a:p>
            <a:pPr>
              <a:lnSpc>
                <a:spcPct val="150000"/>
              </a:lnSpc>
              <a:buFont typeface="Wingdings" panose="05000000000000000000" pitchFamily="2" charset="2"/>
              <a:buChar char="Ø"/>
            </a:pPr>
            <a:r>
              <a:rPr lang="en-US" dirty="0"/>
              <a:t>Social problems are the result of the failure of a society to adapt its social institutions and culture to its growing needs.</a:t>
            </a:r>
          </a:p>
          <a:p>
            <a:pPr>
              <a:lnSpc>
                <a:spcPct val="150000"/>
              </a:lnSpc>
              <a:buFont typeface="Wingdings" panose="05000000000000000000" pitchFamily="2" charset="2"/>
              <a:buChar char="Ø"/>
            </a:pPr>
            <a:r>
              <a:rPr lang="en-US" dirty="0"/>
              <a:t>Social problems are </a:t>
            </a:r>
            <a:r>
              <a:rPr lang="en-US" dirty="0" err="1"/>
              <a:t>behaviour</a:t>
            </a:r>
            <a:r>
              <a:rPr lang="en-US" dirty="0"/>
              <a:t> pattern or conditions that are considered objectionable or undesirable by many members of a society.</a:t>
            </a:r>
          </a:p>
          <a:p>
            <a:pPr>
              <a:lnSpc>
                <a:spcPct val="150000"/>
              </a:lnSpc>
              <a:buFont typeface="Wingdings" panose="05000000000000000000" pitchFamily="2" charset="2"/>
              <a:buChar char="Ø"/>
            </a:pPr>
            <a:r>
              <a:rPr lang="en-US" dirty="0"/>
              <a:t> With the increase in number of social problems the society cannot work smoothly or social progress is hampered/hindered and social </a:t>
            </a:r>
            <a:r>
              <a:rPr lang="en-US" dirty="0" err="1"/>
              <a:t>disorganisation</a:t>
            </a:r>
            <a:r>
              <a:rPr lang="en-US" dirty="0"/>
              <a:t> exists. </a:t>
            </a:r>
          </a:p>
          <a:p>
            <a:pPr>
              <a:lnSpc>
                <a:spcPct val="150000"/>
              </a:lnSpc>
              <a:buFont typeface="Wingdings" panose="05000000000000000000" pitchFamily="2" charset="2"/>
              <a:buChar char="Ø"/>
            </a:pPr>
            <a:r>
              <a:rPr lang="en-US" dirty="0"/>
              <a:t>When an individual or a group of individuals is </a:t>
            </a:r>
            <a:r>
              <a:rPr lang="en-US" dirty="0" err="1"/>
              <a:t>disorganised</a:t>
            </a:r>
            <a:r>
              <a:rPr lang="en-US" dirty="0"/>
              <a:t> and is not functioning according to the norms laid down by the society, the social problem is said to exist. </a:t>
            </a:r>
            <a:endParaRPr lang="en-IN" dirty="0"/>
          </a:p>
        </p:txBody>
      </p:sp>
    </p:spTree>
    <p:extLst>
      <p:ext uri="{BB962C8B-B14F-4D97-AF65-F5344CB8AC3E}">
        <p14:creationId xmlns:p14="http://schemas.microsoft.com/office/powerpoint/2010/main" xmlns="" val="98418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A61F51-B792-3677-8767-F8E87A0133D6}"/>
              </a:ext>
            </a:extLst>
          </p:cNvPr>
          <p:cNvSpPr>
            <a:spLocks noGrp="1"/>
          </p:cNvSpPr>
          <p:nvPr>
            <p:ph type="title"/>
          </p:nvPr>
        </p:nvSpPr>
        <p:spPr/>
        <p:txBody>
          <a:bodyPr/>
          <a:lstStyle/>
          <a:p>
            <a:r>
              <a:rPr lang="en-US" dirty="0"/>
              <a:t>Illiteracy</a:t>
            </a:r>
            <a:endParaRPr lang="en-IN" dirty="0"/>
          </a:p>
        </p:txBody>
      </p:sp>
      <p:sp>
        <p:nvSpPr>
          <p:cNvPr id="3" name="Content Placeholder 2">
            <a:extLst>
              <a:ext uri="{FF2B5EF4-FFF2-40B4-BE49-F238E27FC236}">
                <a16:creationId xmlns:a16="http://schemas.microsoft.com/office/drawing/2014/main" xmlns="" id="{1E581F51-53E0-F379-D64B-6B320F6BD661}"/>
              </a:ext>
            </a:extLst>
          </p:cNvPr>
          <p:cNvSpPr>
            <a:spLocks noGrp="1"/>
          </p:cNvSpPr>
          <p:nvPr>
            <p:ph idx="1"/>
          </p:nvPr>
        </p:nvSpPr>
        <p:spPr/>
        <p:txBody>
          <a:bodyPr/>
          <a:lstStyle/>
          <a:p>
            <a:pPr algn="l">
              <a:lnSpc>
                <a:spcPct val="150000"/>
              </a:lnSpc>
            </a:pPr>
            <a:r>
              <a:rPr lang="en-US" b="0" i="0" dirty="0">
                <a:solidFill>
                  <a:srgbClr val="202122"/>
                </a:solidFill>
                <a:effectLst/>
                <a:latin typeface="Arial" panose="020B0604020202020204" pitchFamily="34" charset="0"/>
              </a:rPr>
              <a:t>A person is illiterate who cannot with understanding both read and write a short simple statement on his everyday life.</a:t>
            </a:r>
          </a:p>
          <a:p>
            <a:pPr algn="l">
              <a:lnSpc>
                <a:spcPct val="150000"/>
              </a:lnSpc>
            </a:pPr>
            <a:r>
              <a:rPr lang="en-US" b="0" i="0" dirty="0">
                <a:solidFill>
                  <a:srgbClr val="202122"/>
                </a:solidFill>
                <a:effectLst/>
                <a:latin typeface="Arial" panose="020B0604020202020204" pitchFamily="34" charset="0"/>
              </a:rPr>
              <a:t>A person is functionally illiterate who cannot engage in all those activities in which literacy is required for effective functioning of his group and community and also for enabling him to continue to use reading, writing and calculation for his own and the community’s development.</a:t>
            </a:r>
          </a:p>
          <a:p>
            <a:endParaRPr lang="en-IN" dirty="0"/>
          </a:p>
        </p:txBody>
      </p:sp>
    </p:spTree>
    <p:extLst>
      <p:ext uri="{BB962C8B-B14F-4D97-AF65-F5344CB8AC3E}">
        <p14:creationId xmlns:p14="http://schemas.microsoft.com/office/powerpoint/2010/main" xmlns="" val="232037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D8A17B-FBA0-1822-059C-F6946BF1350F}"/>
              </a:ext>
            </a:extLst>
          </p:cNvPr>
          <p:cNvSpPr>
            <a:spLocks noGrp="1"/>
          </p:cNvSpPr>
          <p:nvPr>
            <p:ph type="title"/>
          </p:nvPr>
        </p:nvSpPr>
        <p:spPr/>
        <p:txBody>
          <a:bodyPr/>
          <a:lstStyle/>
          <a:p>
            <a:r>
              <a:rPr lang="en-US" dirty="0"/>
              <a:t>Self Help Groups (SHGS)</a:t>
            </a:r>
            <a:endParaRPr lang="en-IN" dirty="0"/>
          </a:p>
        </p:txBody>
      </p:sp>
      <p:sp>
        <p:nvSpPr>
          <p:cNvPr id="3" name="Content Placeholder 2">
            <a:extLst>
              <a:ext uri="{FF2B5EF4-FFF2-40B4-BE49-F238E27FC236}">
                <a16:creationId xmlns:a16="http://schemas.microsoft.com/office/drawing/2014/main" xmlns="" id="{6109638E-BEA6-76C6-3656-4C8FC40B1F44}"/>
              </a:ext>
            </a:extLst>
          </p:cNvPr>
          <p:cNvSpPr>
            <a:spLocks noGrp="1"/>
          </p:cNvSpPr>
          <p:nvPr>
            <p:ph idx="1"/>
          </p:nvPr>
        </p:nvSpPr>
        <p:spPr/>
        <p:txBody>
          <a:bodyPr/>
          <a:lstStyle/>
          <a:p>
            <a:r>
              <a:rPr lang="en-US" dirty="0"/>
              <a:t>‘All for all’ is the basic concept.</a:t>
            </a:r>
          </a:p>
          <a:p>
            <a:r>
              <a:rPr lang="en-US" dirty="0"/>
              <a:t>Mainly concerned with poor (weaker sections concerning to women) and it is for the people, by the people and of the people. </a:t>
            </a:r>
          </a:p>
          <a:p>
            <a:r>
              <a:rPr lang="en-US" dirty="0"/>
              <a:t>It is working under micro level, and generates self-confidence, self-security, self-reliance and social defense. </a:t>
            </a:r>
          </a:p>
          <a:p>
            <a:r>
              <a:rPr lang="en-US" dirty="0"/>
              <a:t>It encourages the women volunteers to organize themselves in a group for eradication of poverty of its members. </a:t>
            </a:r>
          </a:p>
          <a:p>
            <a:r>
              <a:rPr lang="en-US" dirty="0"/>
              <a:t>Every month each member of the group should save a minimum of Rs 10 to 15/- or more till six months and thus become eligible to apply for a loan to start income generating activities like dairy farming, agriculture, sericulture, poultry, goat and sheep rearing.</a:t>
            </a:r>
            <a:endParaRPr lang="en-IN" dirty="0"/>
          </a:p>
        </p:txBody>
      </p:sp>
    </p:spTree>
    <p:extLst>
      <p:ext uri="{BB962C8B-B14F-4D97-AF65-F5344CB8AC3E}">
        <p14:creationId xmlns:p14="http://schemas.microsoft.com/office/powerpoint/2010/main" xmlns="" val="301374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98F784-0E58-4DE0-D06F-E21BEDCD123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909C28F6-8E6A-B14E-0923-630D7CCFB691}"/>
              </a:ext>
            </a:extLst>
          </p:cNvPr>
          <p:cNvSpPr>
            <a:spLocks noGrp="1"/>
          </p:cNvSpPr>
          <p:nvPr>
            <p:ph idx="1"/>
          </p:nvPr>
        </p:nvSpPr>
        <p:spPr/>
        <p:txBody>
          <a:bodyPr/>
          <a:lstStyle/>
          <a:p>
            <a:r>
              <a:rPr lang="en-US" sz="2800" b="1" dirty="0"/>
              <a:t>Objectives </a:t>
            </a:r>
          </a:p>
          <a:p>
            <a:r>
              <a:rPr lang="en-US" dirty="0"/>
              <a:t>• To inculcate the habit of saving and banking among rural women </a:t>
            </a:r>
          </a:p>
          <a:p>
            <a:r>
              <a:rPr lang="en-US" dirty="0"/>
              <a:t>• To improve moral thrust and confidence between bankers and rural women </a:t>
            </a:r>
          </a:p>
          <a:p>
            <a:r>
              <a:rPr lang="en-US" dirty="0"/>
              <a:t>• To develop team spirit, active participation of group members in welfare activities.</a:t>
            </a:r>
            <a:endParaRPr lang="en-IN" dirty="0"/>
          </a:p>
        </p:txBody>
      </p:sp>
    </p:spTree>
    <p:extLst>
      <p:ext uri="{BB962C8B-B14F-4D97-AF65-F5344CB8AC3E}">
        <p14:creationId xmlns:p14="http://schemas.microsoft.com/office/powerpoint/2010/main" xmlns="" val="970677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21690-798D-3691-3D82-EDDEB1ED7E1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59BD086F-A4CB-4D30-67C9-D76F86D0091D}"/>
              </a:ext>
            </a:extLst>
          </p:cNvPr>
          <p:cNvSpPr>
            <a:spLocks noGrp="1"/>
          </p:cNvSpPr>
          <p:nvPr>
            <p:ph idx="1"/>
          </p:nvPr>
        </p:nvSpPr>
        <p:spPr/>
        <p:txBody>
          <a:bodyPr/>
          <a:lstStyle/>
          <a:p>
            <a:r>
              <a:rPr lang="en-IN" sz="2800" b="1" dirty="0"/>
              <a:t>Principles </a:t>
            </a:r>
          </a:p>
          <a:p>
            <a:r>
              <a:rPr lang="en-IN" dirty="0"/>
              <a:t>• Social homogeneity </a:t>
            </a:r>
          </a:p>
          <a:p>
            <a:r>
              <a:rPr lang="en-IN" dirty="0"/>
              <a:t>• Social support </a:t>
            </a:r>
          </a:p>
          <a:p>
            <a:r>
              <a:rPr lang="en-IN" dirty="0"/>
              <a:t>• Internality </a:t>
            </a:r>
          </a:p>
          <a:p>
            <a:r>
              <a:rPr lang="en-IN" dirty="0"/>
              <a:t>• Experimental learning </a:t>
            </a:r>
          </a:p>
          <a:p>
            <a:r>
              <a:rPr lang="en-IN" dirty="0"/>
              <a:t>• Social movement </a:t>
            </a:r>
          </a:p>
          <a:p>
            <a:r>
              <a:rPr lang="en-IN" dirty="0"/>
              <a:t>• Self determination </a:t>
            </a:r>
          </a:p>
          <a:p>
            <a:r>
              <a:rPr lang="en-IN" dirty="0"/>
              <a:t>• Active participation</a:t>
            </a:r>
          </a:p>
        </p:txBody>
      </p:sp>
    </p:spTree>
    <p:extLst>
      <p:ext uri="{BB962C8B-B14F-4D97-AF65-F5344CB8AC3E}">
        <p14:creationId xmlns:p14="http://schemas.microsoft.com/office/powerpoint/2010/main" xmlns="" val="2639761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CF5713-6734-EE2D-D47B-D6EA97DB4CB4}"/>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xmlns="" id="{79568129-8C03-826A-C09A-E60B05F12D9B}"/>
              </a:ext>
            </a:extLst>
          </p:cNvPr>
          <p:cNvSpPr>
            <a:spLocks noGrp="1"/>
          </p:cNvSpPr>
          <p:nvPr>
            <p:ph idx="1"/>
          </p:nvPr>
        </p:nvSpPr>
        <p:spPr/>
        <p:txBody>
          <a:bodyPr/>
          <a:lstStyle/>
          <a:p>
            <a:r>
              <a:rPr lang="en-US" sz="2400" b="1" dirty="0"/>
              <a:t>Advantages </a:t>
            </a:r>
          </a:p>
          <a:p>
            <a:r>
              <a:rPr lang="en-US" dirty="0"/>
              <a:t>• Total group members involvement is organization of activities </a:t>
            </a:r>
          </a:p>
          <a:p>
            <a:r>
              <a:rPr lang="en-US" dirty="0"/>
              <a:t>• Possible for close monitoring of the activities </a:t>
            </a:r>
          </a:p>
          <a:p>
            <a:r>
              <a:rPr lang="en-US" dirty="0"/>
              <a:t>• Positive social processes will be activated </a:t>
            </a:r>
          </a:p>
          <a:p>
            <a:r>
              <a:rPr lang="en-US" dirty="0"/>
              <a:t>• Access to and efficient use of common pool resources </a:t>
            </a:r>
          </a:p>
          <a:p>
            <a:r>
              <a:rPr lang="en-US" dirty="0"/>
              <a:t>• Activation of democratic process where group interaction, reciprocity and decision-making process will be maintained </a:t>
            </a:r>
          </a:p>
          <a:p>
            <a:r>
              <a:rPr lang="en-US" dirty="0"/>
              <a:t>• Regulated by mutually accepted group rules.</a:t>
            </a:r>
            <a:endParaRPr lang="en-IN" dirty="0"/>
          </a:p>
        </p:txBody>
      </p:sp>
    </p:spTree>
    <p:extLst>
      <p:ext uri="{BB962C8B-B14F-4D97-AF65-F5344CB8AC3E}">
        <p14:creationId xmlns:p14="http://schemas.microsoft.com/office/powerpoint/2010/main" xmlns="" val="1790723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02377-205F-EAE7-A63C-6BB216F9D418}"/>
              </a:ext>
            </a:extLst>
          </p:cNvPr>
          <p:cNvSpPr>
            <a:spLocks noGrp="1"/>
          </p:cNvSpPr>
          <p:nvPr>
            <p:ph type="title"/>
          </p:nvPr>
        </p:nvSpPr>
        <p:spPr/>
        <p:txBody>
          <a:bodyPr/>
          <a:lstStyle/>
          <a:p>
            <a:r>
              <a:rPr lang="en-US" dirty="0"/>
              <a:t>Other - </a:t>
            </a:r>
            <a:endParaRPr lang="en-IN" dirty="0"/>
          </a:p>
        </p:txBody>
      </p:sp>
      <p:sp>
        <p:nvSpPr>
          <p:cNvPr id="3" name="Content Placeholder 2">
            <a:extLst>
              <a:ext uri="{FF2B5EF4-FFF2-40B4-BE49-F238E27FC236}">
                <a16:creationId xmlns:a16="http://schemas.microsoft.com/office/drawing/2014/main" xmlns="" id="{53ACF440-4AB5-8205-DAC4-72D4D4B6E557}"/>
              </a:ext>
            </a:extLst>
          </p:cNvPr>
          <p:cNvSpPr>
            <a:spLocks noGrp="1"/>
          </p:cNvSpPr>
          <p:nvPr>
            <p:ph idx="1"/>
          </p:nvPr>
        </p:nvSpPr>
        <p:spPr/>
        <p:txBody>
          <a:bodyPr/>
          <a:lstStyle/>
          <a:p>
            <a:r>
              <a:rPr lang="en-US" dirty="0"/>
              <a:t>Beggary</a:t>
            </a:r>
          </a:p>
          <a:p>
            <a:r>
              <a:rPr lang="en-US" dirty="0"/>
              <a:t>Alcoholism</a:t>
            </a:r>
          </a:p>
          <a:p>
            <a:r>
              <a:rPr lang="en-US" dirty="0"/>
              <a:t>Problems with females</a:t>
            </a:r>
          </a:p>
          <a:p>
            <a:r>
              <a:rPr lang="en-US" dirty="0"/>
              <a:t>Overpopulation</a:t>
            </a:r>
          </a:p>
          <a:p>
            <a:endParaRPr lang="en-IN" dirty="0"/>
          </a:p>
        </p:txBody>
      </p:sp>
    </p:spTree>
    <p:extLst>
      <p:ext uri="{BB962C8B-B14F-4D97-AF65-F5344CB8AC3E}">
        <p14:creationId xmlns:p14="http://schemas.microsoft.com/office/powerpoint/2010/main" xmlns="" val="499389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26FF6C-5529-2609-BED7-3859B23B1BA5}"/>
              </a:ext>
            </a:extLst>
          </p:cNvPr>
          <p:cNvSpPr>
            <a:spLocks noGrp="1"/>
          </p:cNvSpPr>
          <p:nvPr>
            <p:ph type="title"/>
          </p:nvPr>
        </p:nvSpPr>
        <p:spPr/>
        <p:txBody>
          <a:bodyPr/>
          <a:lstStyle/>
          <a:p>
            <a:r>
              <a:rPr lang="en-IN" dirty="0"/>
              <a:t>SOCIAL PLANNING</a:t>
            </a:r>
          </a:p>
        </p:txBody>
      </p:sp>
      <p:sp>
        <p:nvSpPr>
          <p:cNvPr id="3" name="Content Placeholder 2">
            <a:extLst>
              <a:ext uri="{FF2B5EF4-FFF2-40B4-BE49-F238E27FC236}">
                <a16:creationId xmlns:a16="http://schemas.microsoft.com/office/drawing/2014/main" xmlns="" id="{935105E0-7075-F22D-A209-EFCDDABC59F0}"/>
              </a:ext>
            </a:extLst>
          </p:cNvPr>
          <p:cNvSpPr>
            <a:spLocks noGrp="1"/>
          </p:cNvSpPr>
          <p:nvPr>
            <p:ph idx="1"/>
          </p:nvPr>
        </p:nvSpPr>
        <p:spPr/>
        <p:txBody>
          <a:bodyPr/>
          <a:lstStyle/>
          <a:p>
            <a:r>
              <a:rPr lang="en-US" dirty="0"/>
              <a:t>Man must plan, based on facts, analysis, scientific approach to deal effectively with the problem faced by him. </a:t>
            </a:r>
          </a:p>
          <a:p>
            <a:r>
              <a:rPr lang="en-US" dirty="0"/>
              <a:t>Man can control his destiny as the social problems are man made origin and he can adequately treat it.</a:t>
            </a:r>
          </a:p>
          <a:p>
            <a:endParaRPr lang="en-US" dirty="0"/>
          </a:p>
          <a:p>
            <a:r>
              <a:rPr lang="en-US" b="1" dirty="0"/>
              <a:t>‘A plan is in achievement to be made within a fixed period of time. It is based on practical approach and a means of social progress.’</a:t>
            </a:r>
            <a:endParaRPr lang="en-IN" b="1" dirty="0"/>
          </a:p>
        </p:txBody>
      </p:sp>
    </p:spTree>
    <p:extLst>
      <p:ext uri="{BB962C8B-B14F-4D97-AF65-F5344CB8AC3E}">
        <p14:creationId xmlns:p14="http://schemas.microsoft.com/office/powerpoint/2010/main" xmlns="" val="4206872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CBFF86-07E2-37C6-DE9F-14C8F9ECE4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58A3A31A-7783-03D4-5659-40FA9D260C2D}"/>
              </a:ext>
            </a:extLst>
          </p:cNvPr>
          <p:cNvSpPr>
            <a:spLocks noGrp="1"/>
          </p:cNvSpPr>
          <p:nvPr>
            <p:ph idx="1"/>
          </p:nvPr>
        </p:nvSpPr>
        <p:spPr/>
        <p:txBody>
          <a:bodyPr/>
          <a:lstStyle/>
          <a:p>
            <a:r>
              <a:rPr lang="en-US"/>
              <a:t>thankyou</a:t>
            </a:r>
            <a:endParaRPr lang="en-IN"/>
          </a:p>
        </p:txBody>
      </p:sp>
    </p:spTree>
    <p:extLst>
      <p:ext uri="{BB962C8B-B14F-4D97-AF65-F5344CB8AC3E}">
        <p14:creationId xmlns:p14="http://schemas.microsoft.com/office/powerpoint/2010/main" xmlns="" val="164499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086209-B08E-00B7-8DED-77AF750793D9}"/>
              </a:ext>
            </a:extLst>
          </p:cNvPr>
          <p:cNvSpPr>
            <a:spLocks noGrp="1"/>
          </p:cNvSpPr>
          <p:nvPr>
            <p:ph type="title"/>
          </p:nvPr>
        </p:nvSpPr>
        <p:spPr/>
        <p:txBody>
          <a:bodyPr/>
          <a:lstStyle/>
          <a:p>
            <a:r>
              <a:rPr lang="en-IN" dirty="0"/>
              <a:t>DEFINITION</a:t>
            </a:r>
          </a:p>
        </p:txBody>
      </p:sp>
      <p:sp>
        <p:nvSpPr>
          <p:cNvPr id="3" name="Content Placeholder 2">
            <a:extLst>
              <a:ext uri="{FF2B5EF4-FFF2-40B4-BE49-F238E27FC236}">
                <a16:creationId xmlns:a16="http://schemas.microsoft.com/office/drawing/2014/main" xmlns="" id="{F331DB6C-C172-BD09-90E0-F3404C6C662A}"/>
              </a:ext>
            </a:extLst>
          </p:cNvPr>
          <p:cNvSpPr>
            <a:spLocks noGrp="1"/>
          </p:cNvSpPr>
          <p:nvPr>
            <p:ph idx="1"/>
          </p:nvPr>
        </p:nvSpPr>
        <p:spPr/>
        <p:txBody>
          <a:bodyPr/>
          <a:lstStyle/>
          <a:p>
            <a:pPr>
              <a:lnSpc>
                <a:spcPct val="150000"/>
              </a:lnSpc>
            </a:pPr>
            <a:r>
              <a:rPr lang="en-US" dirty="0"/>
              <a:t>‘A social problem is any deviant </a:t>
            </a:r>
            <a:r>
              <a:rPr lang="en-US" dirty="0" err="1"/>
              <a:t>behaviour</a:t>
            </a:r>
            <a:r>
              <a:rPr lang="en-US" dirty="0"/>
              <a:t> in a disapproved direction of such a degree that it exceeds the tolerance limit of the community’—Lundberg </a:t>
            </a:r>
          </a:p>
          <a:p>
            <a:pPr>
              <a:lnSpc>
                <a:spcPct val="150000"/>
              </a:lnSpc>
            </a:pPr>
            <a:r>
              <a:rPr lang="en-US" dirty="0"/>
              <a:t>‘Significant discrepancy between social standards and social actuality’. </a:t>
            </a:r>
          </a:p>
          <a:p>
            <a:pPr>
              <a:lnSpc>
                <a:spcPct val="150000"/>
              </a:lnSpc>
            </a:pPr>
            <a:r>
              <a:rPr lang="en-US" dirty="0"/>
              <a:t>‘Morally wrong but the majority or substantial minority within the society’—Green</a:t>
            </a:r>
            <a:endParaRPr lang="en-IN" dirty="0"/>
          </a:p>
        </p:txBody>
      </p:sp>
    </p:spTree>
    <p:extLst>
      <p:ext uri="{BB962C8B-B14F-4D97-AF65-F5344CB8AC3E}">
        <p14:creationId xmlns:p14="http://schemas.microsoft.com/office/powerpoint/2010/main" xmlns="" val="3336290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66CAA0-82D0-D499-7E57-A0226719FEA9}"/>
              </a:ext>
            </a:extLst>
          </p:cNvPr>
          <p:cNvSpPr>
            <a:spLocks noGrp="1"/>
          </p:cNvSpPr>
          <p:nvPr>
            <p:ph type="title"/>
          </p:nvPr>
        </p:nvSpPr>
        <p:spPr/>
        <p:txBody>
          <a:bodyPr/>
          <a:lstStyle/>
          <a:p>
            <a:r>
              <a:rPr lang="en-US" dirty="0"/>
              <a:t>Every Social Problem Implies Three Things</a:t>
            </a:r>
            <a:endParaRPr lang="en-IN" dirty="0"/>
          </a:p>
        </p:txBody>
      </p:sp>
      <p:sp>
        <p:nvSpPr>
          <p:cNvPr id="3" name="Content Placeholder 2">
            <a:extLst>
              <a:ext uri="{FF2B5EF4-FFF2-40B4-BE49-F238E27FC236}">
                <a16:creationId xmlns:a16="http://schemas.microsoft.com/office/drawing/2014/main" xmlns="" id="{67D8B973-F1BA-092E-A2B3-C4AAD64FDDCE}"/>
              </a:ext>
            </a:extLst>
          </p:cNvPr>
          <p:cNvSpPr>
            <a:spLocks noGrp="1"/>
          </p:cNvSpPr>
          <p:nvPr>
            <p:ph idx="1"/>
          </p:nvPr>
        </p:nvSpPr>
        <p:spPr/>
        <p:txBody>
          <a:bodyPr/>
          <a:lstStyle/>
          <a:p>
            <a:r>
              <a:rPr lang="en-US" dirty="0"/>
              <a:t>1. Something should be done to change the situation, which constitutes a problem. </a:t>
            </a:r>
          </a:p>
          <a:p>
            <a:r>
              <a:rPr lang="en-US" dirty="0"/>
              <a:t>2. The existing social order has to be changed to solve the problem. </a:t>
            </a:r>
          </a:p>
          <a:p>
            <a:r>
              <a:rPr lang="en-US" dirty="0"/>
              <a:t>3. The situation regarded a problem is undesirable but is not inevitable</a:t>
            </a:r>
            <a:endParaRPr lang="en-IN" dirty="0"/>
          </a:p>
        </p:txBody>
      </p:sp>
    </p:spTree>
    <p:extLst>
      <p:ext uri="{BB962C8B-B14F-4D97-AF65-F5344CB8AC3E}">
        <p14:creationId xmlns:p14="http://schemas.microsoft.com/office/powerpoint/2010/main" xmlns="" val="282740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20789D-B5FD-9A1B-053E-7E4B663F30F7}"/>
              </a:ext>
            </a:extLst>
          </p:cNvPr>
          <p:cNvSpPr>
            <a:spLocks noGrp="1"/>
          </p:cNvSpPr>
          <p:nvPr>
            <p:ph type="title"/>
          </p:nvPr>
        </p:nvSpPr>
        <p:spPr/>
        <p:txBody>
          <a:bodyPr/>
          <a:lstStyle/>
          <a:p>
            <a:r>
              <a:rPr lang="en-US" dirty="0"/>
              <a:t>Nature</a:t>
            </a:r>
            <a:endParaRPr lang="en-IN" dirty="0"/>
          </a:p>
        </p:txBody>
      </p:sp>
      <p:sp>
        <p:nvSpPr>
          <p:cNvPr id="3" name="Content Placeholder 2">
            <a:extLst>
              <a:ext uri="{FF2B5EF4-FFF2-40B4-BE49-F238E27FC236}">
                <a16:creationId xmlns:a16="http://schemas.microsoft.com/office/drawing/2014/main" xmlns="" id="{8ED24D0A-001A-1E5A-5C05-19812EEB8AFC}"/>
              </a:ext>
            </a:extLst>
          </p:cNvPr>
          <p:cNvSpPr>
            <a:spLocks noGrp="1"/>
          </p:cNvSpPr>
          <p:nvPr>
            <p:ph idx="1"/>
          </p:nvPr>
        </p:nvSpPr>
        <p:spPr/>
        <p:txBody>
          <a:bodyPr/>
          <a:lstStyle/>
          <a:p>
            <a:r>
              <a:rPr lang="en-IN" dirty="0"/>
              <a:t>Individual → Social disorganisation → Social problem → Disorganisation</a:t>
            </a:r>
          </a:p>
          <a:p>
            <a:r>
              <a:rPr lang="en-IN" dirty="0"/>
              <a:t>Social → Social problem → Individual disorganisation. Disorganisation </a:t>
            </a:r>
          </a:p>
          <a:p>
            <a:endParaRPr lang="en-IN" dirty="0"/>
          </a:p>
          <a:p>
            <a:endParaRPr lang="en-IN" dirty="0"/>
          </a:p>
          <a:p>
            <a:endParaRPr lang="en-IN" dirty="0"/>
          </a:p>
          <a:p>
            <a:r>
              <a:rPr lang="en-US" dirty="0"/>
              <a:t>Thus social </a:t>
            </a:r>
            <a:r>
              <a:rPr lang="en-US" dirty="0" err="1"/>
              <a:t>disorganisation</a:t>
            </a:r>
            <a:r>
              <a:rPr lang="en-US" dirty="0"/>
              <a:t> is always the resultant of some breakdown in the social </a:t>
            </a:r>
            <a:r>
              <a:rPr lang="en-US" dirty="0" err="1"/>
              <a:t>organisation</a:t>
            </a:r>
            <a:r>
              <a:rPr lang="en-US" dirty="0"/>
              <a:t>. Social problems are the conditions threatening the well being of society.</a:t>
            </a:r>
            <a:endParaRPr lang="en-IN" dirty="0"/>
          </a:p>
        </p:txBody>
      </p:sp>
    </p:spTree>
    <p:extLst>
      <p:ext uri="{BB962C8B-B14F-4D97-AF65-F5344CB8AC3E}">
        <p14:creationId xmlns:p14="http://schemas.microsoft.com/office/powerpoint/2010/main" xmlns="" val="386892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7EB90-E20F-5217-2E6F-EE5C9CE83A1A}"/>
              </a:ext>
            </a:extLst>
          </p:cNvPr>
          <p:cNvSpPr>
            <a:spLocks noGrp="1"/>
          </p:cNvSpPr>
          <p:nvPr>
            <p:ph type="title"/>
          </p:nvPr>
        </p:nvSpPr>
        <p:spPr/>
        <p:txBody>
          <a:bodyPr/>
          <a:lstStyle/>
          <a:p>
            <a:r>
              <a:rPr lang="en-IN" dirty="0"/>
              <a:t>Classification</a:t>
            </a:r>
          </a:p>
        </p:txBody>
      </p:sp>
      <p:sp>
        <p:nvSpPr>
          <p:cNvPr id="3" name="Content Placeholder 2">
            <a:extLst>
              <a:ext uri="{FF2B5EF4-FFF2-40B4-BE49-F238E27FC236}">
                <a16:creationId xmlns:a16="http://schemas.microsoft.com/office/drawing/2014/main" xmlns="" id="{0DEC3595-ABD9-DD05-F00B-AB7D123A25F0}"/>
              </a:ext>
            </a:extLst>
          </p:cNvPr>
          <p:cNvSpPr>
            <a:spLocks noGrp="1"/>
          </p:cNvSpPr>
          <p:nvPr>
            <p:ph idx="1"/>
          </p:nvPr>
        </p:nvSpPr>
        <p:spPr/>
        <p:txBody>
          <a:bodyPr/>
          <a:lstStyle/>
          <a:p>
            <a:r>
              <a:rPr lang="en-IN" dirty="0"/>
              <a:t>• Economic problems. </a:t>
            </a:r>
            <a:r>
              <a:rPr lang="en-IN" dirty="0" err="1"/>
              <a:t>Eg</a:t>
            </a:r>
            <a:r>
              <a:rPr lang="en-IN" dirty="0"/>
              <a:t>: Poverty, unemployment, dependency. </a:t>
            </a:r>
          </a:p>
          <a:p>
            <a:r>
              <a:rPr lang="en-IN" dirty="0"/>
              <a:t>• Biological problems. </a:t>
            </a:r>
            <a:r>
              <a:rPr lang="en-IN" dirty="0" err="1"/>
              <a:t>Eg</a:t>
            </a:r>
            <a:r>
              <a:rPr lang="en-IN" dirty="0"/>
              <a:t>: Physical diseases and defects. </a:t>
            </a:r>
          </a:p>
          <a:p>
            <a:r>
              <a:rPr lang="en-IN" dirty="0"/>
              <a:t>• Psychological problem. </a:t>
            </a:r>
            <a:r>
              <a:rPr lang="en-IN" dirty="0" err="1"/>
              <a:t>Eg</a:t>
            </a:r>
            <a:r>
              <a:rPr lang="en-IN" dirty="0"/>
              <a:t>: Neurosis, psychosis, epilepsy, feeble mindedness, suicide, alcoholism. </a:t>
            </a:r>
          </a:p>
          <a:p>
            <a:r>
              <a:rPr lang="en-IN" dirty="0"/>
              <a:t>• Cultural problems. </a:t>
            </a:r>
            <a:r>
              <a:rPr lang="en-IN" dirty="0" err="1"/>
              <a:t>Eg</a:t>
            </a:r>
            <a:r>
              <a:rPr lang="en-IN" dirty="0"/>
              <a:t>: Problems of the aged, the homeless and the widowed, divorce, illegitimacy, crime and juvenile delinquency.</a:t>
            </a:r>
          </a:p>
        </p:txBody>
      </p:sp>
    </p:spTree>
    <p:extLst>
      <p:ext uri="{BB962C8B-B14F-4D97-AF65-F5344CB8AC3E}">
        <p14:creationId xmlns:p14="http://schemas.microsoft.com/office/powerpoint/2010/main" xmlns="" val="315035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5530EB-2184-5E6F-528C-9811658B15B5}"/>
              </a:ext>
            </a:extLst>
          </p:cNvPr>
          <p:cNvSpPr>
            <a:spLocks noGrp="1"/>
          </p:cNvSpPr>
          <p:nvPr>
            <p:ph type="title"/>
          </p:nvPr>
        </p:nvSpPr>
        <p:spPr/>
        <p:txBody>
          <a:bodyPr/>
          <a:lstStyle/>
          <a:p>
            <a:pPr algn="ctr"/>
            <a:r>
              <a:rPr lang="en-US" b="1" dirty="0"/>
              <a:t>UNEMPL0YMENT</a:t>
            </a:r>
            <a:endParaRPr lang="en-IN" b="1" dirty="0"/>
          </a:p>
        </p:txBody>
      </p:sp>
      <p:sp>
        <p:nvSpPr>
          <p:cNvPr id="3" name="Content Placeholder 2">
            <a:extLst>
              <a:ext uri="{FF2B5EF4-FFF2-40B4-BE49-F238E27FC236}">
                <a16:creationId xmlns:a16="http://schemas.microsoft.com/office/drawing/2014/main" xmlns="" id="{FA7F6CFE-0898-0E21-2EDF-7A37EB1999F2}"/>
              </a:ext>
            </a:extLst>
          </p:cNvPr>
          <p:cNvSpPr>
            <a:spLocks noGrp="1"/>
          </p:cNvSpPr>
          <p:nvPr>
            <p:ph idx="1"/>
          </p:nvPr>
        </p:nvSpPr>
        <p:spPr>
          <a:xfrm>
            <a:off x="1097280" y="2592370"/>
            <a:ext cx="10058400" cy="3276723"/>
          </a:xfrm>
        </p:spPr>
        <p:txBody>
          <a:bodyPr/>
          <a:lstStyle/>
          <a:p>
            <a:r>
              <a:rPr lang="en-US" dirty="0"/>
              <a:t>‘Non-availability of work even though there is a desire to do it’</a:t>
            </a:r>
          </a:p>
          <a:p>
            <a:endParaRPr lang="en-IN" dirty="0"/>
          </a:p>
        </p:txBody>
      </p:sp>
    </p:spTree>
    <p:extLst>
      <p:ext uri="{BB962C8B-B14F-4D97-AF65-F5344CB8AC3E}">
        <p14:creationId xmlns:p14="http://schemas.microsoft.com/office/powerpoint/2010/main" xmlns="" val="1561592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7566A-17EA-1C4C-A5E5-3067CA372DF9}"/>
              </a:ext>
            </a:extLst>
          </p:cNvPr>
          <p:cNvSpPr>
            <a:spLocks noGrp="1"/>
          </p:cNvSpPr>
          <p:nvPr>
            <p:ph type="title"/>
          </p:nvPr>
        </p:nvSpPr>
        <p:spPr>
          <a:xfrm>
            <a:off x="1097280" y="286603"/>
            <a:ext cx="10058400" cy="702303"/>
          </a:xfrm>
        </p:spPr>
        <p:txBody>
          <a:bodyPr>
            <a:normAutofit fontScale="90000"/>
          </a:bodyPr>
          <a:lstStyle/>
          <a:p>
            <a:r>
              <a:rPr lang="en-US" dirty="0"/>
              <a:t>Types</a:t>
            </a:r>
            <a:endParaRPr lang="en-IN" dirty="0"/>
          </a:p>
        </p:txBody>
      </p:sp>
      <p:sp>
        <p:nvSpPr>
          <p:cNvPr id="3" name="Content Placeholder 2">
            <a:extLst>
              <a:ext uri="{FF2B5EF4-FFF2-40B4-BE49-F238E27FC236}">
                <a16:creationId xmlns:a16="http://schemas.microsoft.com/office/drawing/2014/main" xmlns="" id="{B5704D07-13BB-857E-21BB-DB1D80E0D8F4}"/>
              </a:ext>
            </a:extLst>
          </p:cNvPr>
          <p:cNvSpPr>
            <a:spLocks noGrp="1"/>
          </p:cNvSpPr>
          <p:nvPr>
            <p:ph idx="1"/>
          </p:nvPr>
        </p:nvSpPr>
        <p:spPr>
          <a:xfrm>
            <a:off x="1097280" y="988906"/>
            <a:ext cx="10058400" cy="4880188"/>
          </a:xfrm>
        </p:spPr>
        <p:txBody>
          <a:bodyPr numCol="2">
            <a:normAutofit/>
          </a:bodyPr>
          <a:lstStyle/>
          <a:p>
            <a:pPr>
              <a:lnSpc>
                <a:spcPct val="150000"/>
              </a:lnSpc>
              <a:buFont typeface="Arial" panose="020B0604020202020204" pitchFamily="34" charset="0"/>
              <a:buChar char="•"/>
            </a:pPr>
            <a:r>
              <a:rPr lang="en-IN" dirty="0"/>
              <a:t>Cyclical Unemployment</a:t>
            </a:r>
          </a:p>
          <a:p>
            <a:pPr>
              <a:lnSpc>
                <a:spcPct val="150000"/>
              </a:lnSpc>
              <a:buFont typeface="Arial" panose="020B0604020202020204" pitchFamily="34" charset="0"/>
              <a:buChar char="•"/>
            </a:pPr>
            <a:r>
              <a:rPr lang="en-IN" dirty="0"/>
              <a:t>Sudden Unemployment</a:t>
            </a:r>
          </a:p>
          <a:p>
            <a:pPr>
              <a:lnSpc>
                <a:spcPct val="150000"/>
              </a:lnSpc>
              <a:buFont typeface="Arial" panose="020B0604020202020204" pitchFamily="34" charset="0"/>
              <a:buChar char="•"/>
            </a:pPr>
            <a:r>
              <a:rPr lang="en-IN" dirty="0"/>
              <a:t>A</a:t>
            </a:r>
            <a:r>
              <a:rPr lang="en-US" dirty="0"/>
              <a:t>rising from Failure in Industry or Business</a:t>
            </a:r>
          </a:p>
          <a:p>
            <a:pPr>
              <a:lnSpc>
                <a:spcPct val="150000"/>
              </a:lnSpc>
              <a:buFont typeface="Arial" panose="020B0604020202020204" pitchFamily="34" charset="0"/>
              <a:buChar char="•"/>
            </a:pPr>
            <a:r>
              <a:rPr lang="en-IN" dirty="0"/>
              <a:t>Arising from Seasonal Business</a:t>
            </a:r>
            <a:endParaRPr lang="en-US" dirty="0"/>
          </a:p>
          <a:p>
            <a:pPr>
              <a:lnSpc>
                <a:spcPct val="150000"/>
              </a:lnSpc>
              <a:buFont typeface="Arial" panose="020B0604020202020204" pitchFamily="34" charset="0"/>
              <a:buChar char="•"/>
            </a:pPr>
            <a:r>
              <a:rPr lang="en-IN" dirty="0"/>
              <a:t>Frictional Unemployment</a:t>
            </a:r>
            <a:endParaRPr lang="en-US" dirty="0"/>
          </a:p>
          <a:p>
            <a:pPr>
              <a:lnSpc>
                <a:spcPct val="150000"/>
              </a:lnSpc>
              <a:buFont typeface="Arial" panose="020B0604020202020204" pitchFamily="34" charset="0"/>
              <a:buChar char="•"/>
            </a:pPr>
            <a:r>
              <a:rPr lang="en-US" dirty="0"/>
              <a:t>Technical unemployment</a:t>
            </a:r>
          </a:p>
          <a:p>
            <a:pPr>
              <a:lnSpc>
                <a:spcPct val="150000"/>
              </a:lnSpc>
              <a:buFont typeface="Arial" panose="020B0604020202020204" pitchFamily="34" charset="0"/>
              <a:buChar char="•"/>
            </a:pPr>
            <a:r>
              <a:rPr lang="en-US" dirty="0"/>
              <a:t>Temporary unemployment</a:t>
            </a:r>
          </a:p>
          <a:p>
            <a:pPr>
              <a:lnSpc>
                <a:spcPct val="150000"/>
              </a:lnSpc>
              <a:buFont typeface="Arial" panose="020B0604020202020204" pitchFamily="34" charset="0"/>
              <a:buChar char="•"/>
            </a:pPr>
            <a:r>
              <a:rPr lang="en-US" dirty="0"/>
              <a:t>Voluntary unemployment</a:t>
            </a:r>
          </a:p>
          <a:p>
            <a:pPr>
              <a:lnSpc>
                <a:spcPct val="150000"/>
              </a:lnSpc>
              <a:buFont typeface="Arial" panose="020B0604020202020204" pitchFamily="34" charset="0"/>
              <a:buChar char="•"/>
            </a:pPr>
            <a:r>
              <a:rPr lang="en-US" dirty="0"/>
              <a:t>Arising from Shortage of Capital, Equipment or Other Complementary Resources</a:t>
            </a:r>
          </a:p>
          <a:p>
            <a:pPr>
              <a:lnSpc>
                <a:spcPct val="150000"/>
              </a:lnSpc>
              <a:buFont typeface="Arial" panose="020B0604020202020204" pitchFamily="34" charset="0"/>
              <a:buChar char="•"/>
            </a:pPr>
            <a:r>
              <a:rPr lang="en-US" dirty="0"/>
              <a:t>Involuntary unemployment</a:t>
            </a:r>
          </a:p>
          <a:p>
            <a:pPr>
              <a:lnSpc>
                <a:spcPct val="150000"/>
              </a:lnSpc>
              <a:buFont typeface="Arial" panose="020B0604020202020204" pitchFamily="34" charset="0"/>
              <a:buChar char="•"/>
            </a:pPr>
            <a:r>
              <a:rPr lang="en-IN" dirty="0"/>
              <a:t>Subjective unemployment</a:t>
            </a:r>
          </a:p>
          <a:p>
            <a:pPr>
              <a:lnSpc>
                <a:spcPct val="150000"/>
              </a:lnSpc>
              <a:buFont typeface="Arial" panose="020B0604020202020204" pitchFamily="34" charset="0"/>
              <a:buChar char="•"/>
            </a:pPr>
            <a:r>
              <a:rPr lang="en-IN" dirty="0"/>
              <a:t>Objective unemployment</a:t>
            </a:r>
          </a:p>
          <a:p>
            <a:endParaRPr lang="en-IN" dirty="0"/>
          </a:p>
        </p:txBody>
      </p:sp>
    </p:spTree>
    <p:extLst>
      <p:ext uri="{BB962C8B-B14F-4D97-AF65-F5344CB8AC3E}">
        <p14:creationId xmlns:p14="http://schemas.microsoft.com/office/powerpoint/2010/main" xmlns="" val="3533028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2952C6-88A6-B6EC-13C9-0AAE5B2B72B4}"/>
              </a:ext>
            </a:extLst>
          </p:cNvPr>
          <p:cNvSpPr>
            <a:spLocks noGrp="1"/>
          </p:cNvSpPr>
          <p:nvPr>
            <p:ph type="title"/>
          </p:nvPr>
        </p:nvSpPr>
        <p:spPr/>
        <p:txBody>
          <a:bodyPr/>
          <a:lstStyle/>
          <a:p>
            <a:r>
              <a:rPr lang="en-US" dirty="0"/>
              <a:t>Causes</a:t>
            </a:r>
            <a:endParaRPr lang="en-IN" dirty="0"/>
          </a:p>
        </p:txBody>
      </p:sp>
      <p:sp>
        <p:nvSpPr>
          <p:cNvPr id="3" name="Content Placeholder 2">
            <a:extLst>
              <a:ext uri="{FF2B5EF4-FFF2-40B4-BE49-F238E27FC236}">
                <a16:creationId xmlns:a16="http://schemas.microsoft.com/office/drawing/2014/main" xmlns="" id="{94201164-2DA2-50EF-CDFD-D4A81486C898}"/>
              </a:ext>
            </a:extLst>
          </p:cNvPr>
          <p:cNvSpPr>
            <a:spLocks noGrp="1"/>
          </p:cNvSpPr>
          <p:nvPr>
            <p:ph idx="1"/>
          </p:nvPr>
        </p:nvSpPr>
        <p:spPr/>
        <p:txBody>
          <a:bodyPr numCol="2">
            <a:normAutofit/>
          </a:bodyPr>
          <a:lstStyle/>
          <a:p>
            <a:r>
              <a:rPr lang="en-US" sz="2800" b="1" dirty="0"/>
              <a:t>Personal Factors </a:t>
            </a:r>
          </a:p>
          <a:p>
            <a:pPr>
              <a:lnSpc>
                <a:spcPct val="150000"/>
              </a:lnSpc>
            </a:pPr>
            <a:r>
              <a:rPr lang="en-US" dirty="0"/>
              <a:t>• Defects in character </a:t>
            </a:r>
          </a:p>
          <a:p>
            <a:pPr>
              <a:lnSpc>
                <a:spcPct val="150000"/>
              </a:lnSpc>
            </a:pPr>
            <a:r>
              <a:rPr lang="en-US" dirty="0"/>
              <a:t>• Physical disability, deformity </a:t>
            </a:r>
          </a:p>
          <a:p>
            <a:pPr>
              <a:lnSpc>
                <a:spcPct val="150000"/>
              </a:lnSpc>
            </a:pPr>
            <a:r>
              <a:rPr lang="en-US" dirty="0"/>
              <a:t>• Mental and moral deficiency of the </a:t>
            </a:r>
            <a:r>
              <a:rPr lang="en-US" dirty="0" err="1"/>
              <a:t>labourers</a:t>
            </a:r>
            <a:r>
              <a:rPr lang="en-US" dirty="0"/>
              <a:t> </a:t>
            </a:r>
          </a:p>
          <a:p>
            <a:pPr>
              <a:lnSpc>
                <a:spcPct val="150000"/>
              </a:lnSpc>
            </a:pPr>
            <a:r>
              <a:rPr lang="en-US" dirty="0"/>
              <a:t>• Mental illness </a:t>
            </a:r>
          </a:p>
          <a:p>
            <a:pPr>
              <a:lnSpc>
                <a:spcPct val="150000"/>
              </a:lnSpc>
            </a:pPr>
            <a:r>
              <a:rPr lang="en-US" dirty="0"/>
              <a:t>• Accidents </a:t>
            </a:r>
          </a:p>
          <a:p>
            <a:pPr>
              <a:lnSpc>
                <a:spcPct val="150000"/>
              </a:lnSpc>
            </a:pPr>
            <a:r>
              <a:rPr lang="en-US" dirty="0"/>
              <a:t>• Defective education and training </a:t>
            </a:r>
          </a:p>
          <a:p>
            <a:pPr>
              <a:lnSpc>
                <a:spcPct val="150000"/>
              </a:lnSpc>
            </a:pPr>
            <a:r>
              <a:rPr lang="en-US" dirty="0"/>
              <a:t>• Throwing responsibility on wrong shoulders.</a:t>
            </a:r>
          </a:p>
          <a:p>
            <a:pPr marL="0" indent="0">
              <a:lnSpc>
                <a:spcPct val="150000"/>
              </a:lnSpc>
              <a:buNone/>
            </a:pPr>
            <a:r>
              <a:rPr lang="en-US" dirty="0"/>
              <a:t>  • Age </a:t>
            </a:r>
          </a:p>
          <a:p>
            <a:pPr marL="0" indent="0">
              <a:lnSpc>
                <a:spcPct val="150000"/>
              </a:lnSpc>
              <a:buNone/>
            </a:pPr>
            <a:r>
              <a:rPr lang="en-US" dirty="0"/>
              <a:t>  • Illness </a:t>
            </a:r>
          </a:p>
          <a:p>
            <a:pPr marL="0" indent="0">
              <a:lnSpc>
                <a:spcPct val="150000"/>
              </a:lnSpc>
              <a:buNone/>
            </a:pPr>
            <a:r>
              <a:rPr lang="en-US" dirty="0"/>
              <a:t>  • Vocational unfitness</a:t>
            </a:r>
            <a:endParaRPr lang="en-IN" dirty="0"/>
          </a:p>
        </p:txBody>
      </p:sp>
    </p:spTree>
    <p:extLst>
      <p:ext uri="{BB962C8B-B14F-4D97-AF65-F5344CB8AC3E}">
        <p14:creationId xmlns:p14="http://schemas.microsoft.com/office/powerpoint/2010/main" xmlns="" val="342863175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263</TotalTime>
  <Words>1142</Words>
  <Application>Microsoft Office PowerPoint</Application>
  <PresentationFormat>Custom</PresentationFormat>
  <Paragraphs>144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Retrospect</vt:lpstr>
      <vt:lpstr>Social problems</vt:lpstr>
      <vt:lpstr>Slide 2</vt:lpstr>
      <vt:lpstr>DEFINITION</vt:lpstr>
      <vt:lpstr>Every Social Problem Implies Three Things</vt:lpstr>
      <vt:lpstr>Nature</vt:lpstr>
      <vt:lpstr>Classification</vt:lpstr>
      <vt:lpstr>UNEMPL0YMENT</vt:lpstr>
      <vt:lpstr>Types</vt:lpstr>
      <vt:lpstr>Causes</vt:lpstr>
      <vt:lpstr>Slide 10</vt:lpstr>
      <vt:lpstr>Remedial Measures for Unemployment</vt:lpstr>
      <vt:lpstr>POVERTY</vt:lpstr>
      <vt:lpstr>Slide 13</vt:lpstr>
      <vt:lpstr>Causes of Poverty</vt:lpstr>
      <vt:lpstr>The poverty alleviation programmes launched by Indian government are</vt:lpstr>
      <vt:lpstr>Dowry system</vt:lpstr>
      <vt:lpstr>Slide 17</vt:lpstr>
      <vt:lpstr>Slide 18</vt:lpstr>
      <vt:lpstr>Causes</vt:lpstr>
      <vt:lpstr>Illiteracy</vt:lpstr>
      <vt:lpstr>Self Help Groups (SHGS)</vt:lpstr>
      <vt:lpstr>Slide 22</vt:lpstr>
      <vt:lpstr>Slide 23</vt:lpstr>
      <vt:lpstr>Slide 24</vt:lpstr>
      <vt:lpstr>Other - </vt:lpstr>
      <vt:lpstr>SOCIAL PLANNING</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problems</dc:title>
  <dc:creator>yash jain</dc:creator>
  <cp:lastModifiedBy>HP</cp:lastModifiedBy>
  <cp:revision>16</cp:revision>
  <dcterms:created xsi:type="dcterms:W3CDTF">2022-09-13T03:41:08Z</dcterms:created>
  <dcterms:modified xsi:type="dcterms:W3CDTF">2024-06-19T04:37:58Z</dcterms:modified>
</cp:coreProperties>
</file>